
<file path=[Content_Types].xml><?xml version="1.0" encoding="utf-8"?>
<Types xmlns="http://schemas.openxmlformats.org/package/2006/content-types">
  <Default Extension="xml" ContentType="application/xml"/>
  <Default Extension="bin" ContentType="image/unknown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34" r:id="rId3"/>
    <p:sldId id="446" r:id="rId4"/>
    <p:sldId id="447" r:id="rId5"/>
    <p:sldId id="440" r:id="rId6"/>
    <p:sldId id="441" r:id="rId7"/>
    <p:sldId id="445" r:id="rId8"/>
    <p:sldId id="437" r:id="rId9"/>
    <p:sldId id="439" r:id="rId10"/>
    <p:sldId id="400" r:id="rId11"/>
    <p:sldId id="438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D08E"/>
    <a:srgbClr val="8EA9DB"/>
    <a:srgbClr val="F3B184"/>
    <a:srgbClr val="FFDA66"/>
    <a:srgbClr val="FEF60C"/>
    <a:srgbClr val="0171A6"/>
    <a:srgbClr val="0A0000"/>
    <a:srgbClr val="300000"/>
    <a:srgbClr val="6B0101"/>
    <a:srgbClr val="AF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4" autoAdjust="0"/>
    <p:restoredTop sz="94712" autoAdjust="0"/>
  </p:normalViewPr>
  <p:slideViewPr>
    <p:cSldViewPr snapToGrid="0">
      <p:cViewPr>
        <p:scale>
          <a:sx n="90" d="100"/>
          <a:sy n="90" d="100"/>
        </p:scale>
        <p:origin x="1688" y="344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80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534A9-3836-4536-AB11-D851D58140EF}" type="datetimeFigureOut">
              <a:rPr lang="en-US" smtClean="0"/>
              <a:pPr/>
              <a:t>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46C30-34E8-4DB4-BAAC-6A0669A3A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56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90D2F-EF7E-4373-B080-87E7C4745D3D}" type="datetimeFigureOut">
              <a:rPr lang="en-US" smtClean="0"/>
              <a:pPr/>
              <a:t>2/16/18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E8396-346D-4214-BB85-98333F2F8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E8396-346D-4214-BB85-98333F2F860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58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Timing: 160us,  3dB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6048-391F-DE46-883A-FAA0E6A092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70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Introduce each figure, axis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CTP and LWB on Twist (90 nodes)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60EDB-8578-EF49-8010-56FA82C5D9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19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Introduce each figure, axis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CTP and LWB on Twist (90 nodes)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60EDB-8578-EF49-8010-56FA82C5D9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5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C1761EFD-0120-486A-A69B-1ECB93113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C1761EFD-0120-486A-A69B-1ECB93113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761EFD-0120-486A-A69B-1ECB93113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orbel"/>
                <a:cs typeface="Corbel"/>
              </a:defRPr>
            </a:lvl1pPr>
            <a:lvl2pPr>
              <a:defRPr>
                <a:latin typeface="Corbel"/>
                <a:cs typeface="Corbel"/>
              </a:defRPr>
            </a:lvl2pPr>
            <a:lvl3pPr>
              <a:defRPr>
                <a:latin typeface="Corbel"/>
                <a:cs typeface="Corbel"/>
              </a:defRPr>
            </a:lvl3pPr>
            <a:lvl4pPr>
              <a:defRPr>
                <a:latin typeface="Corbel"/>
                <a:cs typeface="Corbel"/>
              </a:defRPr>
            </a:lvl4pPr>
            <a:lvl5pPr>
              <a:defRPr>
                <a:latin typeface="Corbel"/>
                <a:cs typeface="Corbe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 i="0">
                <a:latin typeface="Corbel"/>
                <a:cs typeface="Corbe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C1761EFD-0120-486A-A69B-1ECB931131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C1761EFD-0120-486A-A69B-1ECB931131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40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C1761EFD-0120-486A-A69B-1ECB93113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C1761EFD-0120-486A-A69B-1ECB93113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C1761EFD-0120-486A-A69B-1ECB931131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468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C1761EFD-0120-486A-A69B-1ECB93113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C1761EFD-0120-486A-A69B-1ECB93113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-23812"/>
            <a:ext cx="2133600" cy="365125"/>
          </a:xfrm>
          <a:prstGeom prst="rect">
            <a:avLst/>
          </a:prstGeom>
        </p:spPr>
        <p:txBody>
          <a:bodyPr/>
          <a:lstStyle/>
          <a:p>
            <a:fld id="{C1761EFD-0120-486A-A69B-1ECB93113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08720"/>
            <a:ext cx="9144000" cy="1944216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Aggressive Synchronous Transmissions </a:t>
            </a:r>
            <a:br>
              <a:rPr lang="en-US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</a:b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with</a:t>
            </a:r>
            <a:r>
              <a:rPr lang="en-US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</a:rPr>
              <a:t>In-network Processing</a:t>
            </a:r>
            <a:endParaRPr lang="en-US" sz="4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914774"/>
            <a:ext cx="8352928" cy="158816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Corbel"/>
              </a:rPr>
              <a:t>Beshr Al Nahas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Corbel"/>
              </a:rPr>
              <a:t>Olaf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+mn-lt"/>
                <a:cs typeface="Corbel"/>
              </a:rPr>
              <a:t>Landsiedel</a:t>
            </a:r>
            <a:endParaRPr lang="en-US" sz="2200" dirty="0" smtClean="0">
              <a:solidFill>
                <a:schemeClr val="bg1">
                  <a:lumMod val="50000"/>
                </a:schemeClr>
              </a:solidFill>
              <a:latin typeface="+mn-lt"/>
              <a:cs typeface="Corbel"/>
            </a:endParaRPr>
          </a:p>
          <a:p>
            <a:pPr algn="l"/>
            <a:endParaRPr lang="en-US" sz="2200" dirty="0" smtClean="0">
              <a:solidFill>
                <a:schemeClr val="tx1"/>
              </a:solidFill>
              <a:latin typeface="+mn-lt"/>
              <a:cs typeface="Corbel"/>
            </a:endParaRPr>
          </a:p>
          <a:p>
            <a:pPr algn="l"/>
            <a:endParaRPr lang="en-US" sz="2200" dirty="0" smtClean="0">
              <a:solidFill>
                <a:schemeClr val="tx1"/>
              </a:solidFill>
              <a:latin typeface="+mn-lt"/>
              <a:cs typeface="Corbel"/>
            </a:endParaRPr>
          </a:p>
          <a:p>
            <a:pPr algn="l"/>
            <a:endParaRPr lang="en-US" sz="2200" i="1" dirty="0" smtClean="0">
              <a:solidFill>
                <a:schemeClr val="tx1"/>
              </a:solidFill>
              <a:latin typeface="+mn-lt"/>
              <a:cs typeface="Corbel"/>
            </a:endParaRPr>
          </a:p>
        </p:txBody>
      </p:sp>
      <p:pic>
        <p:nvPicPr>
          <p:cNvPr id="9" name="Bildobjekt 9" descr="Chalmers Univ logo_svart.e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5949280"/>
            <a:ext cx="2557669" cy="4938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Bildobjekt 9" descr="Chalmers Univ logo_svart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9131" y="5805262"/>
            <a:ext cx="2557669" cy="493807"/>
          </a:xfrm>
          <a:prstGeom prst="rect">
            <a:avLst/>
          </a:prstGeom>
        </p:spPr>
      </p:pic>
      <p:sp>
        <p:nvSpPr>
          <p:cNvPr id="86" name="Rectangle 85"/>
          <p:cNvSpPr/>
          <p:nvPr/>
        </p:nvSpPr>
        <p:spPr>
          <a:xfrm>
            <a:off x="697451" y="5729001"/>
            <a:ext cx="16722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rbel"/>
                <a:cs typeface="Corbel"/>
              </a:rPr>
              <a:t>Beshr Al </a:t>
            </a:r>
            <a:r>
              <a:rPr lang="en-US" dirty="0" smtClean="0">
                <a:latin typeface="Corbel"/>
                <a:cs typeface="Corbel"/>
              </a:rPr>
              <a:t>Nahas</a:t>
            </a:r>
          </a:p>
          <a:p>
            <a:r>
              <a:rPr lang="en-US" dirty="0" smtClean="0">
                <a:latin typeface="Corbel"/>
                <a:cs typeface="Corbel"/>
              </a:rPr>
              <a:t>Olaf </a:t>
            </a:r>
            <a:r>
              <a:rPr lang="en-US" dirty="0" err="1" smtClean="0">
                <a:latin typeface="Corbel"/>
                <a:cs typeface="Corbel"/>
              </a:rPr>
              <a:t>Landsiedel</a:t>
            </a:r>
            <a:endParaRPr lang="en-US" dirty="0">
              <a:latin typeface="Corbel"/>
              <a:cs typeface="Corbe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6573" y="3177272"/>
            <a:ext cx="257085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chemeClr val="accent4"/>
                </a:solidFill>
              </a:rPr>
              <a:t>Questions??</a:t>
            </a:r>
            <a:endParaRPr lang="en-US" sz="3600" b="1" dirty="0">
              <a:ln/>
              <a:solidFill>
                <a:schemeClr val="accent4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5571532" y="0"/>
            <a:ext cx="3115268" cy="2886075"/>
            <a:chOff x="23988379" y="18957869"/>
            <a:chExt cx="3609629" cy="3662971"/>
          </a:xfrm>
        </p:grpSpPr>
        <p:grpSp>
          <p:nvGrpSpPr>
            <p:cNvPr id="69" name="Group 68"/>
            <p:cNvGrpSpPr/>
            <p:nvPr/>
          </p:nvGrpSpPr>
          <p:grpSpPr>
            <a:xfrm rot="547704">
              <a:off x="23988379" y="18957869"/>
              <a:ext cx="1955701" cy="2493934"/>
              <a:chOff x="1919893" y="-695289"/>
              <a:chExt cx="1062964" cy="1572210"/>
            </a:xfrm>
          </p:grpSpPr>
          <p:sp>
            <p:nvSpPr>
              <p:cNvPr id="81" name="Block Arc 80"/>
              <p:cNvSpPr/>
              <p:nvPr/>
            </p:nvSpPr>
            <p:spPr>
              <a:xfrm rot="5400000">
                <a:off x="1951756" y="-174096"/>
                <a:ext cx="797051" cy="503790"/>
              </a:xfrm>
              <a:prstGeom prst="blockArc">
                <a:avLst>
                  <a:gd name="adj1" fmla="val 12224513"/>
                  <a:gd name="adj2" fmla="val 20128487"/>
                  <a:gd name="adj3" fmla="val 9793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85000" lnSpcReduction="20000"/>
              </a:bodyPr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Block Arc 83"/>
              <p:cNvSpPr/>
              <p:nvPr/>
            </p:nvSpPr>
            <p:spPr>
              <a:xfrm rot="5400000">
                <a:off x="1794878" y="-300043"/>
                <a:ext cx="1195576" cy="755685"/>
              </a:xfrm>
              <a:prstGeom prst="blockArc">
                <a:avLst>
                  <a:gd name="adj1" fmla="val 12187724"/>
                  <a:gd name="adj2" fmla="val 20205688"/>
                  <a:gd name="adj3" fmla="val 7744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92500" lnSpcReduction="10000"/>
              </a:bodyPr>
              <a:lstStyle/>
              <a:p>
                <a:pPr algn="ctr"/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Block Arc 145"/>
              <p:cNvSpPr/>
              <p:nvPr/>
            </p:nvSpPr>
            <p:spPr>
              <a:xfrm rot="5400000">
                <a:off x="1665270" y="-440666"/>
                <a:ext cx="1572210" cy="1062964"/>
              </a:xfrm>
              <a:prstGeom prst="blockArc">
                <a:avLst>
                  <a:gd name="adj1" fmla="val 12189875"/>
                  <a:gd name="adj2" fmla="val 20253306"/>
                  <a:gd name="adj3" fmla="val 8075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92500" lnSpcReduction="20000"/>
              </a:bodyPr>
              <a:lstStyle/>
              <a:p>
                <a:pPr algn="ctr"/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24544284" y="19882922"/>
              <a:ext cx="3053724" cy="2737918"/>
              <a:chOff x="24496475" y="19792470"/>
              <a:chExt cx="3053724" cy="2737918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25826790" y="19792470"/>
                <a:ext cx="1723409" cy="2737918"/>
                <a:chOff x="25718992" y="21636651"/>
                <a:chExt cx="1723409" cy="2737918"/>
              </a:xfrm>
            </p:grpSpPr>
            <p:sp>
              <p:nvSpPr>
                <p:cNvPr id="74" name="Oval 73"/>
                <p:cNvSpPr>
                  <a:spLocks noChangeAspect="1"/>
                </p:cNvSpPr>
                <p:nvPr/>
              </p:nvSpPr>
              <p:spPr>
                <a:xfrm>
                  <a:off x="25718992" y="21636651"/>
                  <a:ext cx="540202" cy="557408"/>
                </a:xfrm>
                <a:prstGeom prst="ellipse">
                  <a:avLst/>
                </a:prstGeom>
                <a:solidFill>
                  <a:srgbClr val="8EA9DB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0" tIns="0" rIns="0" bIns="0" rtlCol="0" anchor="b" anchorCtr="0">
                  <a:noAutofit/>
                </a:bodyPr>
                <a:lstStyle/>
                <a:p>
                  <a:pPr algn="ctr"/>
                  <a:r>
                    <a:rPr lang="en-US" sz="2800" dirty="0" smtClean="0"/>
                    <a:t>F</a:t>
                  </a:r>
                  <a:endParaRPr lang="en-US" sz="2800" dirty="0"/>
                </a:p>
              </p:txBody>
            </p:sp>
            <p:sp>
              <p:nvSpPr>
                <p:cNvPr id="75" name="Oval 74"/>
                <p:cNvSpPr>
                  <a:spLocks noChangeAspect="1"/>
                </p:cNvSpPr>
                <p:nvPr/>
              </p:nvSpPr>
              <p:spPr>
                <a:xfrm>
                  <a:off x="26902199" y="22790953"/>
                  <a:ext cx="540202" cy="557408"/>
                </a:xfrm>
                <a:prstGeom prst="ellipse">
                  <a:avLst/>
                </a:prstGeom>
                <a:solidFill>
                  <a:srgbClr val="FFDA66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0" tIns="0" rIns="0" bIns="0" rtlCol="0" anchor="b" anchorCtr="0">
                  <a:noAutofit/>
                </a:bodyPr>
                <a:lstStyle/>
                <a:p>
                  <a:pPr algn="ctr"/>
                  <a:r>
                    <a:rPr lang="en-US" sz="2800" dirty="0" smtClean="0"/>
                    <a:t>D</a:t>
                  </a:r>
                  <a:endParaRPr lang="en-US" sz="2800" dirty="0"/>
                </a:p>
              </p:txBody>
            </p:sp>
            <p:sp>
              <p:nvSpPr>
                <p:cNvPr id="76" name="Oval 75"/>
                <p:cNvSpPr>
                  <a:spLocks noChangeAspect="1"/>
                </p:cNvSpPr>
                <p:nvPr/>
              </p:nvSpPr>
              <p:spPr>
                <a:xfrm>
                  <a:off x="25718992" y="23817161"/>
                  <a:ext cx="540202" cy="557408"/>
                </a:xfrm>
                <a:prstGeom prst="ellipse">
                  <a:avLst/>
                </a:prstGeom>
                <a:solidFill>
                  <a:srgbClr val="F3B18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0" tIns="0" rIns="0" bIns="0" rtlCol="0" anchor="b" anchorCtr="0">
                  <a:noAutofit/>
                </a:bodyPr>
                <a:lstStyle/>
                <a:p>
                  <a:pPr algn="ctr"/>
                  <a:r>
                    <a:rPr lang="en-US" sz="2800" dirty="0" smtClean="0"/>
                    <a:t>S2</a:t>
                  </a:r>
                  <a:endParaRPr lang="en-US" sz="2800" dirty="0"/>
                </a:p>
              </p:txBody>
            </p:sp>
            <p:cxnSp>
              <p:nvCxnSpPr>
                <p:cNvPr id="77" name="Straight Arrow Connector 76"/>
                <p:cNvCxnSpPr/>
                <p:nvPr/>
              </p:nvCxnSpPr>
              <p:spPr>
                <a:xfrm flipV="1">
                  <a:off x="25989093" y="22194059"/>
                  <a:ext cx="0" cy="162310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Arrow Connector 77"/>
                <p:cNvCxnSpPr/>
                <p:nvPr/>
              </p:nvCxnSpPr>
              <p:spPr>
                <a:xfrm flipH="1" flipV="1">
                  <a:off x="26180082" y="22112427"/>
                  <a:ext cx="801228" cy="76015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Arrow Connector 78"/>
                <p:cNvCxnSpPr/>
                <p:nvPr/>
              </p:nvCxnSpPr>
              <p:spPr>
                <a:xfrm flipH="1">
                  <a:off x="26180082" y="23266730"/>
                  <a:ext cx="801228" cy="63206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2" name="Oval 71"/>
              <p:cNvSpPr>
                <a:spLocks noChangeAspect="1"/>
              </p:cNvSpPr>
              <p:nvPr/>
            </p:nvSpPr>
            <p:spPr>
              <a:xfrm>
                <a:off x="24496475" y="19792470"/>
                <a:ext cx="540202" cy="557408"/>
              </a:xfrm>
              <a:prstGeom prst="ellipse">
                <a:avLst/>
              </a:prstGeom>
              <a:solidFill>
                <a:srgbClr val="A9D08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0" tIns="0" rIns="0" bIns="0" rtlCol="0" anchor="b" anchorCtr="0">
                <a:noAutofit/>
              </a:bodyPr>
              <a:lstStyle/>
              <a:p>
                <a:pPr algn="ctr"/>
                <a:r>
                  <a:rPr lang="en-US" sz="2800" dirty="0" smtClean="0"/>
                  <a:t>S1</a:t>
                </a:r>
                <a:endParaRPr lang="en-US" sz="2800" dirty="0"/>
              </a:p>
            </p:txBody>
          </p:sp>
          <p:cxnSp>
            <p:nvCxnSpPr>
              <p:cNvPr id="73" name="Straight Arrow Connector 72"/>
              <p:cNvCxnSpPr/>
              <p:nvPr/>
            </p:nvCxnSpPr>
            <p:spPr>
              <a:xfrm flipH="1">
                <a:off x="25036677" y="20071174"/>
                <a:ext cx="79011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47" name="Table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3794"/>
              </p:ext>
            </p:extLst>
          </p:nvPr>
        </p:nvGraphicFramePr>
        <p:xfrm>
          <a:off x="697451" y="524145"/>
          <a:ext cx="3064038" cy="848602"/>
        </p:xfrm>
        <a:graphic>
          <a:graphicData uri="http://schemas.openxmlformats.org/drawingml/2006/table">
            <a:tbl>
              <a:tblPr/>
              <a:tblGrid>
                <a:gridCol w="510673"/>
                <a:gridCol w="510673"/>
                <a:gridCol w="510673"/>
                <a:gridCol w="510673"/>
                <a:gridCol w="510673"/>
                <a:gridCol w="510673"/>
              </a:tblGrid>
              <a:tr h="42430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231" marR="2231" marT="2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231" marR="2231" marT="2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3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231" marR="2231" marT="2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231" marR="2231" marT="2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231" marR="2231" marT="2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231" marR="2231" marT="2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231" marR="2231" marT="2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231" marR="2231" marT="2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Low level details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ectangle 2373"/>
          <p:cNvSpPr>
            <a:spLocks noChangeArrowheads="1"/>
          </p:cNvSpPr>
          <p:nvPr/>
        </p:nvSpPr>
        <p:spPr bwMode="auto">
          <a:xfrm>
            <a:off x="1764031" y="11186501"/>
            <a:ext cx="8948294" cy="251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55" tIns="45327" rIns="90655" bIns="45327"/>
          <a:lstStyle/>
          <a:p>
            <a:pPr defTabSz="3658968"/>
            <a:endParaRPr lang="en-US" sz="4000" baseline="30000" dirty="0">
              <a:solidFill>
                <a:schemeClr val="tx1">
                  <a:lumMod val="85000"/>
                  <a:lumOff val="1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885" y="6205281"/>
            <a:ext cx="18988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[1] A</a:t>
            </a: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: Network-wide Consensus Utilizing the Capture Effect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in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Low-power Wireless Networks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Beshr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Al Nahas, et al, In 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SenSys’17.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16996"/>
            <a:ext cx="7501655" cy="461813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026386" y="4899612"/>
            <a:ext cx="5262446" cy="523220"/>
          </a:xfrm>
          <a:prstGeom prst="rect">
            <a:avLst/>
          </a:prstGeom>
          <a:solidFill>
            <a:srgbClr val="8EA9DB"/>
          </a:solidFill>
        </p:spPr>
        <p:txBody>
          <a:bodyPr wrap="square">
            <a:spAutoFit/>
          </a:bodyPr>
          <a:lstStyle/>
          <a:p>
            <a:pPr marL="514350" indent="-457200"/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Combat interference: hop channel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11216" y="4026768"/>
            <a:ext cx="5458547" cy="523220"/>
          </a:xfrm>
          <a:prstGeom prst="rect">
            <a:avLst/>
          </a:prstGeom>
          <a:solidFill>
            <a:srgbClr val="8EA9DB"/>
          </a:solidFill>
        </p:spPr>
        <p:txBody>
          <a:bodyPr wrap="square">
            <a:spAutoFit/>
          </a:bodyPr>
          <a:lstStyle/>
          <a:p>
            <a:pPr marL="514350" indent="-457200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Save power: fine-grain duty-cycling</a:t>
            </a:r>
          </a:p>
        </p:txBody>
      </p:sp>
    </p:spTree>
    <p:extLst>
      <p:ext uri="{BB962C8B-B14F-4D97-AF65-F5344CB8AC3E}">
        <p14:creationId xmlns:p14="http://schemas.microsoft.com/office/powerpoint/2010/main" val="92886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Try</a:t>
            </a:r>
            <a:r>
              <a:rPr lang="en-US" dirty="0" smtClean="0">
                <a:latin typeface="+mn-lt"/>
              </a:rPr>
              <a:t> a strategy other than Glossy</a:t>
            </a:r>
          </a:p>
          <a:p>
            <a:pPr lvl="1"/>
            <a:r>
              <a:rPr lang="en-US" dirty="0" smtClean="0">
                <a:latin typeface="+mn-lt"/>
              </a:rPr>
              <a:t>Capture-based in-network processing</a:t>
            </a:r>
          </a:p>
          <a:p>
            <a:pPr lvl="1"/>
            <a:r>
              <a:rPr lang="en-US" dirty="0" smtClean="0">
                <a:latin typeface="+mn-lt"/>
                <a:sym typeface="Wingdings"/>
              </a:rPr>
              <a:t>Top </a:t>
            </a:r>
            <a:r>
              <a:rPr lang="en-US" dirty="0">
                <a:latin typeface="+mn-lt"/>
                <a:sym typeface="Wingdings"/>
              </a:rPr>
              <a:t>3 solutions in 2017, and top 2 this </a:t>
            </a:r>
            <a:r>
              <a:rPr lang="en-US" dirty="0" smtClean="0">
                <a:latin typeface="+mn-lt"/>
                <a:sym typeface="Wingdings"/>
              </a:rPr>
              <a:t>year</a:t>
            </a:r>
            <a:endParaRPr lang="en-US" sz="2800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Low-power</a:t>
            </a:r>
            <a:r>
              <a:rPr lang="en-US" dirty="0" smtClean="0">
                <a:latin typeface="+mn-lt"/>
              </a:rPr>
              <a:t> wireless communication</a:t>
            </a:r>
          </a:p>
          <a:p>
            <a:r>
              <a:rPr lang="en-US" b="1" dirty="0" smtClean="0">
                <a:latin typeface="+mn-lt"/>
              </a:rPr>
              <a:t>Flexible</a:t>
            </a:r>
            <a:r>
              <a:rPr lang="en-US" dirty="0" smtClean="0">
                <a:latin typeface="+mn-lt"/>
              </a:rPr>
              <a:t>: self-forming networks without planning </a:t>
            </a:r>
          </a:p>
          <a:p>
            <a:r>
              <a:rPr lang="en-US" b="1" dirty="0" smtClean="0">
                <a:latin typeface="+mn-lt"/>
              </a:rPr>
              <a:t>Fault Tolerant</a:t>
            </a:r>
            <a:r>
              <a:rPr lang="en-US" dirty="0" smtClean="0">
                <a:latin typeface="+mn-lt"/>
              </a:rPr>
              <a:t>: cope with node and link failures</a:t>
            </a:r>
          </a:p>
          <a:p>
            <a:r>
              <a:rPr lang="en-US" b="1" dirty="0" smtClean="0">
                <a:latin typeface="+mn-lt"/>
              </a:rPr>
              <a:t>Agnostic</a:t>
            </a:r>
            <a:r>
              <a:rPr lang="en-US" dirty="0" smtClean="0">
                <a:latin typeface="+mn-lt"/>
              </a:rPr>
              <a:t> to communication patterns:</a:t>
            </a:r>
          </a:p>
          <a:p>
            <a:pPr lvl="1"/>
            <a:r>
              <a:rPr lang="en-US" dirty="0" smtClean="0">
                <a:latin typeface="+mn-lt"/>
              </a:rPr>
              <a:t>One-to-one, one-to-many,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many-to-one, many-to-many</a:t>
            </a:r>
            <a:endParaRPr lang="en-US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Concurrent Wireless Transmissions</a:t>
            </a:r>
            <a:br>
              <a:rPr lang="en-US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2325" dirty="0" smtClean="0">
                <a:latin typeface="Calibri" charset="0"/>
                <a:ea typeface="Calibri" charset="0"/>
                <a:cs typeface="Calibri" charset="0"/>
              </a:rPr>
              <a:t>(of </a:t>
            </a:r>
            <a:r>
              <a:rPr lang="en-US" sz="2325" dirty="0">
                <a:latin typeface="Calibri" charset="0"/>
                <a:ea typeface="Calibri" charset="0"/>
                <a:cs typeface="Calibri" charset="0"/>
              </a:rPr>
              <a:t>different data)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457200" y="4558622"/>
            <a:ext cx="8229600" cy="229937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Receive stronger signal of concurrent transmissions</a:t>
            </a:r>
          </a:p>
          <a:p>
            <a:pPr lvl="1"/>
            <a:r>
              <a:rPr lang="en-US" dirty="0">
                <a:latin typeface="Calibri" charset="0"/>
                <a:ea typeface="Calibri" charset="0"/>
                <a:cs typeface="Calibri" charset="0"/>
              </a:rPr>
              <a:t>Preambles overlap: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802.15.4 @2.4GHz: 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5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bytes = </a:t>
            </a: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160 </a:t>
            </a:r>
            <a:r>
              <a:rPr lang="en-US" b="1" i="1" dirty="0" smtClean="0">
                <a:latin typeface="Calibri" charset="0"/>
                <a:ea typeface="Calibri" charset="0"/>
                <a:cs typeface="Calibri" charset="0"/>
              </a:rPr>
              <a:t>µs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Threshold: roughly </a:t>
            </a: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3dB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Known as: Capture Effect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974364" y="1757806"/>
            <a:ext cx="7188169" cy="2993564"/>
            <a:chOff x="-224850" y="1810983"/>
            <a:chExt cx="9584225" cy="3991418"/>
          </a:xfrm>
        </p:grpSpPr>
        <p:cxnSp>
          <p:nvCxnSpPr>
            <p:cNvPr id="20" name="Straight Arrow Connector 19"/>
            <p:cNvCxnSpPr>
              <a:stCxn id="7" idx="2"/>
              <a:endCxn id="5" idx="6"/>
            </p:cNvCxnSpPr>
            <p:nvPr/>
          </p:nvCxnSpPr>
          <p:spPr>
            <a:xfrm flipH="1">
              <a:off x="4254969" y="3829124"/>
              <a:ext cx="357072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5" idx="2"/>
              <a:endCxn id="6" idx="6"/>
            </p:cNvCxnSpPr>
            <p:nvPr/>
          </p:nvCxnSpPr>
          <p:spPr>
            <a:xfrm flipH="1">
              <a:off x="1318306" y="3829124"/>
              <a:ext cx="207555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lg" len="lg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393863" y="3398571"/>
              <a:ext cx="861106" cy="86110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dirty="0">
                  <a:latin typeface="Calibri" charset="0"/>
                  <a:ea typeface="Calibri" charset="0"/>
                  <a:cs typeface="Calibri" charset="0"/>
                </a:rPr>
                <a:t>B</a:t>
              </a: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457200" y="3398571"/>
              <a:ext cx="861106" cy="86110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dirty="0">
                  <a:latin typeface="Calibri" charset="0"/>
                  <a:ea typeface="Calibri" charset="0"/>
                  <a:cs typeface="Calibri" charset="0"/>
                </a:rPr>
                <a:t>A</a:t>
              </a: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7825694" y="3398571"/>
              <a:ext cx="861106" cy="86110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dirty="0">
                  <a:latin typeface="Calibri" charset="0"/>
                  <a:ea typeface="Calibri" charset="0"/>
                  <a:cs typeface="Calibri" charset="0"/>
                </a:rPr>
                <a:t>C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-224850" y="1810983"/>
              <a:ext cx="3021243" cy="3975440"/>
              <a:chOff x="2486137" y="704262"/>
              <a:chExt cx="1062964" cy="1572210"/>
            </a:xfrm>
          </p:grpSpPr>
          <p:sp>
            <p:nvSpPr>
              <p:cNvPr id="10" name="Block Arc 9"/>
              <p:cNvSpPr/>
              <p:nvPr/>
            </p:nvSpPr>
            <p:spPr>
              <a:xfrm rot="5400000">
                <a:off x="2525498" y="1238475"/>
                <a:ext cx="797051" cy="503790"/>
              </a:xfrm>
              <a:prstGeom prst="blockArc">
                <a:avLst>
                  <a:gd name="adj1" fmla="val 12224513"/>
                  <a:gd name="adj2" fmla="val 20128487"/>
                  <a:gd name="adj3" fmla="val 9793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1" name="Block Arc 10"/>
              <p:cNvSpPr/>
              <p:nvPr/>
            </p:nvSpPr>
            <p:spPr>
              <a:xfrm rot="5400000">
                <a:off x="2368620" y="1112528"/>
                <a:ext cx="1195576" cy="755685"/>
              </a:xfrm>
              <a:prstGeom prst="blockArc">
                <a:avLst>
                  <a:gd name="adj1" fmla="val 12187724"/>
                  <a:gd name="adj2" fmla="val 20205688"/>
                  <a:gd name="adj3" fmla="val 7744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2" name="Block Arc 11"/>
              <p:cNvSpPr/>
              <p:nvPr/>
            </p:nvSpPr>
            <p:spPr>
              <a:xfrm rot="5400000">
                <a:off x="2231514" y="958885"/>
                <a:ext cx="1572210" cy="1062964"/>
              </a:xfrm>
              <a:prstGeom prst="blockArc">
                <a:avLst>
                  <a:gd name="adj1" fmla="val 12189875"/>
                  <a:gd name="adj2" fmla="val 20253306"/>
                  <a:gd name="adj3" fmla="val 8075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 rot="10800000">
              <a:off x="6338132" y="1826961"/>
              <a:ext cx="3021243" cy="3975440"/>
              <a:chOff x="2486137" y="704262"/>
              <a:chExt cx="1062964" cy="1572210"/>
            </a:xfrm>
          </p:grpSpPr>
          <p:sp>
            <p:nvSpPr>
              <p:cNvPr id="14" name="Block Arc 13"/>
              <p:cNvSpPr/>
              <p:nvPr/>
            </p:nvSpPr>
            <p:spPr>
              <a:xfrm rot="5400000">
                <a:off x="2525498" y="1238475"/>
                <a:ext cx="797051" cy="503790"/>
              </a:xfrm>
              <a:prstGeom prst="blockArc">
                <a:avLst>
                  <a:gd name="adj1" fmla="val 12224513"/>
                  <a:gd name="adj2" fmla="val 20128487"/>
                  <a:gd name="adj3" fmla="val 9793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5" name="Block Arc 14"/>
              <p:cNvSpPr/>
              <p:nvPr/>
            </p:nvSpPr>
            <p:spPr>
              <a:xfrm rot="5400000">
                <a:off x="2368620" y="1112528"/>
                <a:ext cx="1195576" cy="755685"/>
              </a:xfrm>
              <a:prstGeom prst="blockArc">
                <a:avLst>
                  <a:gd name="adj1" fmla="val 12187724"/>
                  <a:gd name="adj2" fmla="val 20205688"/>
                  <a:gd name="adj3" fmla="val 7744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" name="Block Arc 15"/>
              <p:cNvSpPr/>
              <p:nvPr/>
            </p:nvSpPr>
            <p:spPr>
              <a:xfrm rot="5400000">
                <a:off x="2231514" y="958885"/>
                <a:ext cx="1572210" cy="1062964"/>
              </a:xfrm>
              <a:prstGeom prst="blockArc">
                <a:avLst>
                  <a:gd name="adj1" fmla="val 12189875"/>
                  <a:gd name="adj2" fmla="val 20253306"/>
                  <a:gd name="adj3" fmla="val 8075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2343708" y="2677075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  <a:sym typeface="Zapf Dingbats"/>
              </a:rPr>
              <a:t>✔</a:t>
            </a:r>
            <a:endParaRPr lang="en-US" sz="7200" dirty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7217" y="2688617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  <a:sym typeface="Zapf Dingbats"/>
              </a:rPr>
              <a:t>✖</a:t>
            </a:r>
            <a:endParaRPr lang="en-US" sz="7200" dirty="0">
              <a:solidFill>
                <a:schemeClr val="accent2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9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3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Concept</a:t>
            </a:r>
            <a:endParaRPr lang="en-US" dirty="0">
              <a:latin typeface="+mn-lt"/>
            </a:endParaRPr>
          </a:p>
        </p:txBody>
      </p:sp>
      <p:sp>
        <p:nvSpPr>
          <p:cNvPr id="50" name="Content Placeholder 27"/>
          <p:cNvSpPr txBox="1">
            <a:spLocks/>
          </p:cNvSpPr>
          <p:nvPr/>
        </p:nvSpPr>
        <p:spPr>
          <a:xfrm>
            <a:off x="3302347" y="1417638"/>
            <a:ext cx="5841653" cy="5440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rbel"/>
                <a:ea typeface="+mn-ea"/>
                <a:cs typeface="Corbe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57200" defTabSz="3481085"/>
            <a:r>
              <a:rPr lang="en-US" dirty="0">
                <a:latin typeface="+mn-lt"/>
              </a:rPr>
              <a:t>Nodes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transmit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concurrently</a:t>
            </a:r>
          </a:p>
          <a:p>
            <a:pPr marL="749300" lvl="1" indent="-342900" defTabSz="3481085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Capture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effect: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rx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with high probability</a:t>
            </a:r>
          </a:p>
          <a:p>
            <a:pPr marL="463550" indent="-457200" defTabSz="3481085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On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receive</a:t>
            </a:r>
          </a:p>
          <a:p>
            <a:pPr marL="749300" lvl="1" indent="-342900" defTabSz="3481085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Process &amp; merge local &amp; received data</a:t>
            </a:r>
          </a:p>
          <a:p>
            <a:pPr marL="749300" lvl="1" indent="-342900" defTabSz="3481085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Transmit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if new</a:t>
            </a:r>
          </a:p>
          <a:p>
            <a:pPr marL="458788" indent="-457200" defTabSz="3481085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Feedback: assists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convergence</a:t>
            </a:r>
          </a:p>
          <a:p>
            <a:pPr marL="744538" lvl="1" indent="-342900" defTabSz="3481085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: progress flags to support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flow</a:t>
            </a:r>
          </a:p>
          <a:p>
            <a:pPr marL="744538" lvl="1" indent="-342900" defTabSz="3481085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Sinks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: ACK flags to ensure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delivery</a:t>
            </a:r>
          </a:p>
          <a:p>
            <a:pPr marL="744538" lvl="1" indent="-342900" defTabSz="3481085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Aggressive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: retransmit until all sinks acknowledge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reception</a:t>
            </a:r>
          </a:p>
          <a:p>
            <a:pPr marL="744538" lvl="1" indent="-342900" defTabSz="3481085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All-to-all communication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9986732">
            <a:off x="275040" y="1695782"/>
            <a:ext cx="35586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Synchronous transmissions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+ in-network </a:t>
            </a:r>
            <a:r>
              <a:rPr lang="en-US" sz="2400" dirty="0" smtClean="0">
                <a:solidFill>
                  <a:srgbClr val="FF0000"/>
                </a:solidFill>
              </a:rPr>
              <a:t>processing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+ capture-effect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-69579" y="3048582"/>
            <a:ext cx="3609629" cy="3344065"/>
            <a:chOff x="23988379" y="18957869"/>
            <a:chExt cx="3609629" cy="3662971"/>
          </a:xfrm>
        </p:grpSpPr>
        <p:grpSp>
          <p:nvGrpSpPr>
            <p:cNvPr id="121" name="Group 120"/>
            <p:cNvGrpSpPr/>
            <p:nvPr/>
          </p:nvGrpSpPr>
          <p:grpSpPr>
            <a:xfrm rot="547704">
              <a:off x="23988379" y="18957869"/>
              <a:ext cx="1955701" cy="2493934"/>
              <a:chOff x="1919893" y="-695289"/>
              <a:chExt cx="1062964" cy="1572210"/>
            </a:xfrm>
          </p:grpSpPr>
          <p:sp>
            <p:nvSpPr>
              <p:cNvPr id="132" name="Block Arc 131"/>
              <p:cNvSpPr/>
              <p:nvPr/>
            </p:nvSpPr>
            <p:spPr>
              <a:xfrm rot="5400000">
                <a:off x="1951756" y="-174096"/>
                <a:ext cx="797051" cy="503790"/>
              </a:xfrm>
              <a:prstGeom prst="blockArc">
                <a:avLst>
                  <a:gd name="adj1" fmla="val 12224513"/>
                  <a:gd name="adj2" fmla="val 20128487"/>
                  <a:gd name="adj3" fmla="val 9793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92500" lnSpcReduction="10000"/>
              </a:bodyPr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Block Arc 132"/>
              <p:cNvSpPr/>
              <p:nvPr/>
            </p:nvSpPr>
            <p:spPr>
              <a:xfrm rot="5400000">
                <a:off x="1794878" y="-300043"/>
                <a:ext cx="1195576" cy="755685"/>
              </a:xfrm>
              <a:prstGeom prst="blockArc">
                <a:avLst>
                  <a:gd name="adj1" fmla="val 12187724"/>
                  <a:gd name="adj2" fmla="val 20205688"/>
                  <a:gd name="adj3" fmla="val 7744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Block Arc 133"/>
              <p:cNvSpPr/>
              <p:nvPr/>
            </p:nvSpPr>
            <p:spPr>
              <a:xfrm rot="5400000">
                <a:off x="1665270" y="-440666"/>
                <a:ext cx="1572210" cy="1062964"/>
              </a:xfrm>
              <a:prstGeom prst="blockArc">
                <a:avLst>
                  <a:gd name="adj1" fmla="val 12189875"/>
                  <a:gd name="adj2" fmla="val 20253306"/>
                  <a:gd name="adj3" fmla="val 8075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lnSpcReduction="10000"/>
              </a:bodyPr>
              <a:lstStyle/>
              <a:p>
                <a:pPr algn="ctr"/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24544284" y="19882922"/>
              <a:ext cx="3053724" cy="2737918"/>
              <a:chOff x="24496475" y="19792470"/>
              <a:chExt cx="3053724" cy="2737918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25826790" y="19792470"/>
                <a:ext cx="1723409" cy="2737918"/>
                <a:chOff x="25718992" y="21636651"/>
                <a:chExt cx="1723409" cy="2737918"/>
              </a:xfrm>
            </p:grpSpPr>
            <p:sp>
              <p:nvSpPr>
                <p:cNvPr id="126" name="Oval 125"/>
                <p:cNvSpPr>
                  <a:spLocks noChangeAspect="1"/>
                </p:cNvSpPr>
                <p:nvPr/>
              </p:nvSpPr>
              <p:spPr>
                <a:xfrm>
                  <a:off x="25718992" y="21636651"/>
                  <a:ext cx="540202" cy="557408"/>
                </a:xfrm>
                <a:prstGeom prst="ellipse">
                  <a:avLst/>
                </a:prstGeom>
                <a:solidFill>
                  <a:srgbClr val="8EA9DB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0" tIns="0" rIns="0" bIns="0" rtlCol="0" anchor="b" anchorCtr="0">
                  <a:noAutofit/>
                </a:bodyPr>
                <a:lstStyle/>
                <a:p>
                  <a:pPr algn="ctr"/>
                  <a:r>
                    <a:rPr lang="en-US" sz="2800" dirty="0" smtClean="0"/>
                    <a:t>F</a:t>
                  </a:r>
                  <a:endParaRPr lang="en-US" sz="2800" dirty="0"/>
                </a:p>
              </p:txBody>
            </p:sp>
            <p:sp>
              <p:nvSpPr>
                <p:cNvPr id="127" name="Oval 126"/>
                <p:cNvSpPr>
                  <a:spLocks noChangeAspect="1"/>
                </p:cNvSpPr>
                <p:nvPr/>
              </p:nvSpPr>
              <p:spPr>
                <a:xfrm>
                  <a:off x="26902199" y="22790953"/>
                  <a:ext cx="540202" cy="557408"/>
                </a:xfrm>
                <a:prstGeom prst="ellipse">
                  <a:avLst/>
                </a:prstGeom>
                <a:solidFill>
                  <a:srgbClr val="FFDA66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0" tIns="0" rIns="0" bIns="0" rtlCol="0" anchor="b" anchorCtr="0">
                  <a:noAutofit/>
                </a:bodyPr>
                <a:lstStyle/>
                <a:p>
                  <a:pPr algn="ctr"/>
                  <a:r>
                    <a:rPr lang="en-US" sz="2800" dirty="0" smtClean="0"/>
                    <a:t>D</a:t>
                  </a:r>
                  <a:endParaRPr lang="en-US" sz="2800" dirty="0"/>
                </a:p>
              </p:txBody>
            </p:sp>
            <p:sp>
              <p:nvSpPr>
                <p:cNvPr id="128" name="Oval 127"/>
                <p:cNvSpPr>
                  <a:spLocks noChangeAspect="1"/>
                </p:cNvSpPr>
                <p:nvPr/>
              </p:nvSpPr>
              <p:spPr>
                <a:xfrm>
                  <a:off x="25718992" y="23817161"/>
                  <a:ext cx="540202" cy="557408"/>
                </a:xfrm>
                <a:prstGeom prst="ellipse">
                  <a:avLst/>
                </a:prstGeom>
                <a:solidFill>
                  <a:srgbClr val="F3B18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0" tIns="0" rIns="0" bIns="0" rtlCol="0" anchor="b" anchorCtr="0">
                  <a:noAutofit/>
                </a:bodyPr>
                <a:lstStyle/>
                <a:p>
                  <a:pPr algn="ctr"/>
                  <a:r>
                    <a:rPr lang="en-US" sz="2800" dirty="0" smtClean="0"/>
                    <a:t>S2</a:t>
                  </a:r>
                  <a:endParaRPr lang="en-US" sz="2800" dirty="0"/>
                </a:p>
              </p:txBody>
            </p:sp>
            <p:cxnSp>
              <p:nvCxnSpPr>
                <p:cNvPr id="129" name="Straight Arrow Connector 128"/>
                <p:cNvCxnSpPr/>
                <p:nvPr/>
              </p:nvCxnSpPr>
              <p:spPr>
                <a:xfrm flipV="1">
                  <a:off x="25989093" y="22194059"/>
                  <a:ext cx="0" cy="162310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Arrow Connector 129"/>
                <p:cNvCxnSpPr/>
                <p:nvPr/>
              </p:nvCxnSpPr>
              <p:spPr>
                <a:xfrm flipH="1" flipV="1">
                  <a:off x="26180082" y="22112427"/>
                  <a:ext cx="801228" cy="76015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Arrow Connector 130"/>
                <p:cNvCxnSpPr/>
                <p:nvPr/>
              </p:nvCxnSpPr>
              <p:spPr>
                <a:xfrm flipH="1">
                  <a:off x="26180082" y="23266730"/>
                  <a:ext cx="801228" cy="63206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4" name="Oval 123"/>
              <p:cNvSpPr>
                <a:spLocks noChangeAspect="1"/>
              </p:cNvSpPr>
              <p:nvPr/>
            </p:nvSpPr>
            <p:spPr>
              <a:xfrm>
                <a:off x="24496475" y="19792470"/>
                <a:ext cx="540202" cy="557408"/>
              </a:xfrm>
              <a:prstGeom prst="ellipse">
                <a:avLst/>
              </a:prstGeom>
              <a:solidFill>
                <a:srgbClr val="A9D08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0" tIns="0" rIns="0" bIns="0" rtlCol="0" anchor="b" anchorCtr="0">
                <a:noAutofit/>
              </a:bodyPr>
              <a:lstStyle/>
              <a:p>
                <a:pPr algn="ctr"/>
                <a:r>
                  <a:rPr lang="en-US" sz="2800" dirty="0" smtClean="0"/>
                  <a:t>S1</a:t>
                </a:r>
                <a:endParaRPr lang="en-US" sz="2800" dirty="0"/>
              </a:p>
            </p:txBody>
          </p:sp>
          <p:cxnSp>
            <p:nvCxnSpPr>
              <p:cNvPr id="125" name="Straight Arrow Connector 124"/>
              <p:cNvCxnSpPr/>
              <p:nvPr/>
            </p:nvCxnSpPr>
            <p:spPr>
              <a:xfrm flipH="1">
                <a:off x="25036677" y="20071174"/>
                <a:ext cx="79011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/>
          <p:cNvGrpSpPr/>
          <p:nvPr/>
        </p:nvGrpSpPr>
        <p:grpSpPr>
          <a:xfrm>
            <a:off x="6323" y="5611603"/>
            <a:ext cx="2195744" cy="1198707"/>
            <a:chOff x="6323" y="5611603"/>
            <a:chExt cx="2195744" cy="1198707"/>
          </a:xfrm>
        </p:grpSpPr>
        <p:sp>
          <p:nvSpPr>
            <p:cNvPr id="87" name="TextBox 86"/>
            <p:cNvSpPr txBox="1"/>
            <p:nvPr/>
          </p:nvSpPr>
          <p:spPr>
            <a:xfrm>
              <a:off x="778439" y="5611603"/>
              <a:ext cx="10262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rbel"/>
                  <a:cs typeface="Corbel"/>
                </a:rPr>
                <a:t>Sources</a:t>
              </a:r>
              <a:endParaRPr lang="en-US" sz="2000" dirty="0">
                <a:latin typeface="Corbel"/>
                <a:cs typeface="Corbel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84691" y="6410200"/>
              <a:ext cx="1417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rbel"/>
                  <a:cs typeface="Corbel"/>
                </a:rPr>
                <a:t>Destination</a:t>
              </a:r>
              <a:endParaRPr lang="en-US" sz="2000" dirty="0">
                <a:latin typeface="Corbel"/>
                <a:cs typeface="Corbel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79275" y="5990049"/>
              <a:ext cx="768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rbel"/>
                  <a:cs typeface="Corbel"/>
                </a:rPr>
                <a:t>Relay</a:t>
              </a:r>
              <a:endParaRPr lang="en-US" sz="2000" dirty="0">
                <a:latin typeface="Corbel"/>
                <a:cs typeface="Corbel"/>
              </a:endParaRPr>
            </a:p>
          </p:txBody>
        </p:sp>
        <p:sp>
          <p:nvSpPr>
            <p:cNvPr id="135" name="Oval 134"/>
            <p:cNvSpPr>
              <a:spLocks/>
            </p:cNvSpPr>
            <p:nvPr/>
          </p:nvSpPr>
          <p:spPr>
            <a:xfrm>
              <a:off x="11238" y="6030159"/>
              <a:ext cx="360000" cy="360000"/>
            </a:xfrm>
            <a:prstGeom prst="ellipse">
              <a:avLst/>
            </a:prstGeom>
            <a:solidFill>
              <a:srgbClr val="8EA9D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0" tIns="0" rIns="0" bIns="0" rtlCol="0" anchor="b" anchorCtr="0">
              <a:noAutofit/>
            </a:bodyPr>
            <a:lstStyle/>
            <a:p>
              <a:pPr algn="ctr"/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136" name="Oval 135"/>
            <p:cNvSpPr>
              <a:spLocks/>
            </p:cNvSpPr>
            <p:nvPr/>
          </p:nvSpPr>
          <p:spPr>
            <a:xfrm>
              <a:off x="406518" y="5633267"/>
              <a:ext cx="360000" cy="360000"/>
            </a:xfrm>
            <a:prstGeom prst="ellipse">
              <a:avLst/>
            </a:prstGeom>
            <a:solidFill>
              <a:srgbClr val="F3B1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0" tIns="0" rIns="0" bIns="0" rtlCol="0" anchor="b" anchorCtr="0">
              <a:noAutofit/>
            </a:bodyPr>
            <a:lstStyle/>
            <a:p>
              <a:pPr algn="ctr"/>
              <a:r>
                <a:rPr lang="en-US" sz="2000" dirty="0" smtClean="0"/>
                <a:t>S2</a:t>
              </a:r>
              <a:endParaRPr lang="en-US" sz="2000" dirty="0"/>
            </a:p>
          </p:txBody>
        </p:sp>
        <p:sp>
          <p:nvSpPr>
            <p:cNvPr id="137" name="Oval 136"/>
            <p:cNvSpPr>
              <a:spLocks/>
            </p:cNvSpPr>
            <p:nvPr/>
          </p:nvSpPr>
          <p:spPr>
            <a:xfrm>
              <a:off x="6323" y="5633267"/>
              <a:ext cx="360000" cy="360000"/>
            </a:xfrm>
            <a:prstGeom prst="ellipse">
              <a:avLst/>
            </a:prstGeom>
            <a:solidFill>
              <a:srgbClr val="A9D08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0" tIns="0" rIns="0" bIns="0" rtlCol="0" anchor="b" anchorCtr="0">
              <a:noAutofit/>
            </a:bodyPr>
            <a:lstStyle/>
            <a:p>
              <a:pPr algn="ctr"/>
              <a:r>
                <a:rPr lang="en-US" sz="2000" dirty="0" smtClean="0"/>
                <a:t>S1	</a:t>
              </a:r>
              <a:endParaRPr lang="en-US" sz="2000" dirty="0"/>
            </a:p>
          </p:txBody>
        </p:sp>
        <p:sp>
          <p:nvSpPr>
            <p:cNvPr id="138" name="Oval 137"/>
            <p:cNvSpPr>
              <a:spLocks/>
            </p:cNvSpPr>
            <p:nvPr/>
          </p:nvSpPr>
          <p:spPr>
            <a:xfrm>
              <a:off x="9766" y="6430255"/>
              <a:ext cx="360000" cy="360000"/>
            </a:xfrm>
            <a:prstGeom prst="ellipse">
              <a:avLst/>
            </a:prstGeom>
            <a:solidFill>
              <a:srgbClr val="FFDA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0" tIns="0" rIns="0" bIns="0" rtlCol="0" anchor="b" anchorCtr="0">
              <a:noAutofit/>
            </a:bodyPr>
            <a:lstStyle/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1771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Network</a:t>
            </a:r>
            <a:r>
              <a:rPr lang="en-US" dirty="0" smtClean="0">
                <a:latin typeface="+mn-lt"/>
              </a:rPr>
              <a:t>: four nodes</a:t>
            </a:r>
          </a:p>
          <a:p>
            <a:pPr lvl="1"/>
            <a:r>
              <a:rPr lang="en-US" dirty="0" smtClean="0">
                <a:latin typeface="+mn-lt"/>
              </a:rPr>
              <a:t>Two sources S1, S2</a:t>
            </a:r>
          </a:p>
          <a:p>
            <a:pPr lvl="1"/>
            <a:r>
              <a:rPr lang="en-US" dirty="0" smtClean="0">
                <a:latin typeface="+mn-lt"/>
              </a:rPr>
              <a:t>Forwarder F </a:t>
            </a:r>
          </a:p>
          <a:p>
            <a:pPr lvl="1"/>
            <a:r>
              <a:rPr lang="en-US" dirty="0" smtClean="0">
                <a:latin typeface="+mn-lt"/>
              </a:rPr>
              <a:t>Destination D</a:t>
            </a:r>
          </a:p>
          <a:p>
            <a:r>
              <a:rPr lang="en-US" b="1" dirty="0" smtClean="0">
                <a:latin typeface="+mn-lt"/>
              </a:rPr>
              <a:t>Packet</a:t>
            </a:r>
            <a:r>
              <a:rPr lang="en-US" dirty="0" smtClean="0">
                <a:latin typeface="+mn-lt"/>
              </a:rPr>
              <a:t>: </a:t>
            </a:r>
          </a:p>
          <a:p>
            <a:pPr lvl="1"/>
            <a:r>
              <a:rPr lang="en-US" dirty="0" smtClean="0">
                <a:latin typeface="+mn-lt"/>
              </a:rPr>
              <a:t>Four progress bits: one for each node</a:t>
            </a:r>
            <a:endParaRPr lang="en-US" dirty="0"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T</a:t>
            </a:r>
            <a:r>
              <a:rPr lang="en-US" dirty="0" smtClean="0">
                <a:latin typeface="+mn-lt"/>
              </a:rPr>
              <a:t>wo ACK bits: </a:t>
            </a:r>
          </a:p>
          <a:p>
            <a:pPr lvl="2"/>
            <a:r>
              <a:rPr lang="en-US" dirty="0" smtClean="0">
                <a:latin typeface="+mn-lt"/>
              </a:rPr>
              <a:t>A1, A2 one for each source</a:t>
            </a:r>
          </a:p>
          <a:p>
            <a:pPr lvl="2"/>
            <a:r>
              <a:rPr lang="en-US" dirty="0" smtClean="0">
                <a:latin typeface="+mn-lt"/>
              </a:rPr>
              <a:t>Set by the destination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Example Scenario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077171" y="955684"/>
            <a:ext cx="3609629" cy="3344065"/>
            <a:chOff x="23988379" y="18957869"/>
            <a:chExt cx="3609629" cy="3662971"/>
          </a:xfrm>
        </p:grpSpPr>
        <p:grpSp>
          <p:nvGrpSpPr>
            <p:cNvPr id="38" name="Group 37"/>
            <p:cNvGrpSpPr/>
            <p:nvPr/>
          </p:nvGrpSpPr>
          <p:grpSpPr>
            <a:xfrm rot="547704">
              <a:off x="23988379" y="18957869"/>
              <a:ext cx="1955701" cy="2493934"/>
              <a:chOff x="1919893" y="-695289"/>
              <a:chExt cx="1062964" cy="1572210"/>
            </a:xfrm>
          </p:grpSpPr>
          <p:sp>
            <p:nvSpPr>
              <p:cNvPr id="49" name="Block Arc 48"/>
              <p:cNvSpPr/>
              <p:nvPr/>
            </p:nvSpPr>
            <p:spPr>
              <a:xfrm rot="5400000">
                <a:off x="1951756" y="-174096"/>
                <a:ext cx="797051" cy="503790"/>
              </a:xfrm>
              <a:prstGeom prst="blockArc">
                <a:avLst>
                  <a:gd name="adj1" fmla="val 12224513"/>
                  <a:gd name="adj2" fmla="val 20128487"/>
                  <a:gd name="adj3" fmla="val 9793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92500" lnSpcReduction="10000"/>
              </a:bodyPr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Block Arc 49"/>
              <p:cNvSpPr/>
              <p:nvPr/>
            </p:nvSpPr>
            <p:spPr>
              <a:xfrm rot="5400000">
                <a:off x="1794878" y="-300043"/>
                <a:ext cx="1195576" cy="755685"/>
              </a:xfrm>
              <a:prstGeom prst="blockArc">
                <a:avLst>
                  <a:gd name="adj1" fmla="val 12187724"/>
                  <a:gd name="adj2" fmla="val 20205688"/>
                  <a:gd name="adj3" fmla="val 7744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Block Arc 50"/>
              <p:cNvSpPr/>
              <p:nvPr/>
            </p:nvSpPr>
            <p:spPr>
              <a:xfrm rot="5400000">
                <a:off x="1665270" y="-440666"/>
                <a:ext cx="1572210" cy="1062964"/>
              </a:xfrm>
              <a:prstGeom prst="blockArc">
                <a:avLst>
                  <a:gd name="adj1" fmla="val 12189875"/>
                  <a:gd name="adj2" fmla="val 20253306"/>
                  <a:gd name="adj3" fmla="val 8075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lnSpcReduction="10000"/>
              </a:bodyPr>
              <a:lstStyle/>
              <a:p>
                <a:pPr algn="ctr"/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24544284" y="19882922"/>
              <a:ext cx="3053724" cy="2737918"/>
              <a:chOff x="24496475" y="19792470"/>
              <a:chExt cx="3053724" cy="2737918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25826790" y="19792470"/>
                <a:ext cx="1723409" cy="2737918"/>
                <a:chOff x="25718992" y="21636651"/>
                <a:chExt cx="1723409" cy="2737918"/>
              </a:xfrm>
            </p:grpSpPr>
            <p:sp>
              <p:nvSpPr>
                <p:cNvPr id="43" name="Oval 42"/>
                <p:cNvSpPr>
                  <a:spLocks noChangeAspect="1"/>
                </p:cNvSpPr>
                <p:nvPr/>
              </p:nvSpPr>
              <p:spPr>
                <a:xfrm>
                  <a:off x="25718992" y="21636651"/>
                  <a:ext cx="540202" cy="557408"/>
                </a:xfrm>
                <a:prstGeom prst="ellipse">
                  <a:avLst/>
                </a:prstGeom>
                <a:solidFill>
                  <a:srgbClr val="8EA9DB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0" tIns="0" rIns="0" bIns="0" rtlCol="0" anchor="b" anchorCtr="0">
                  <a:noAutofit/>
                </a:bodyPr>
                <a:lstStyle/>
                <a:p>
                  <a:pPr algn="ctr"/>
                  <a:r>
                    <a:rPr lang="en-US" sz="2800" dirty="0" smtClean="0"/>
                    <a:t>F</a:t>
                  </a:r>
                  <a:endParaRPr lang="en-US" sz="2800" dirty="0"/>
                </a:p>
              </p:txBody>
            </p:sp>
            <p:sp>
              <p:nvSpPr>
                <p:cNvPr id="44" name="Oval 43"/>
                <p:cNvSpPr>
                  <a:spLocks noChangeAspect="1"/>
                </p:cNvSpPr>
                <p:nvPr/>
              </p:nvSpPr>
              <p:spPr>
                <a:xfrm>
                  <a:off x="26902199" y="22790953"/>
                  <a:ext cx="540202" cy="557408"/>
                </a:xfrm>
                <a:prstGeom prst="ellipse">
                  <a:avLst/>
                </a:prstGeom>
                <a:solidFill>
                  <a:srgbClr val="FFDA66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0" tIns="0" rIns="0" bIns="0" rtlCol="0" anchor="b" anchorCtr="0">
                  <a:noAutofit/>
                </a:bodyPr>
                <a:lstStyle/>
                <a:p>
                  <a:pPr algn="ctr"/>
                  <a:r>
                    <a:rPr lang="en-US" sz="2800" dirty="0" smtClean="0"/>
                    <a:t>D</a:t>
                  </a:r>
                  <a:endParaRPr lang="en-US" sz="2800" dirty="0"/>
                </a:p>
              </p:txBody>
            </p:sp>
            <p:sp>
              <p:nvSpPr>
                <p:cNvPr id="45" name="Oval 44"/>
                <p:cNvSpPr>
                  <a:spLocks noChangeAspect="1"/>
                </p:cNvSpPr>
                <p:nvPr/>
              </p:nvSpPr>
              <p:spPr>
                <a:xfrm>
                  <a:off x="25718992" y="23817161"/>
                  <a:ext cx="540202" cy="557408"/>
                </a:xfrm>
                <a:prstGeom prst="ellipse">
                  <a:avLst/>
                </a:prstGeom>
                <a:solidFill>
                  <a:srgbClr val="F3B18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0" tIns="0" rIns="0" bIns="0" rtlCol="0" anchor="b" anchorCtr="0">
                  <a:noAutofit/>
                </a:bodyPr>
                <a:lstStyle/>
                <a:p>
                  <a:pPr algn="ctr"/>
                  <a:r>
                    <a:rPr lang="en-US" sz="2800" dirty="0" smtClean="0"/>
                    <a:t>S2</a:t>
                  </a:r>
                  <a:endParaRPr lang="en-US" sz="2800" dirty="0"/>
                </a:p>
              </p:txBody>
            </p:sp>
            <p:cxnSp>
              <p:nvCxnSpPr>
                <p:cNvPr id="46" name="Straight Arrow Connector 45"/>
                <p:cNvCxnSpPr/>
                <p:nvPr/>
              </p:nvCxnSpPr>
              <p:spPr>
                <a:xfrm flipV="1">
                  <a:off x="25989093" y="22194059"/>
                  <a:ext cx="0" cy="162310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Arrow Connector 46"/>
                <p:cNvCxnSpPr/>
                <p:nvPr/>
              </p:nvCxnSpPr>
              <p:spPr>
                <a:xfrm flipH="1" flipV="1">
                  <a:off x="26180082" y="22112427"/>
                  <a:ext cx="801228" cy="76015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Arrow Connector 47"/>
                <p:cNvCxnSpPr/>
                <p:nvPr/>
              </p:nvCxnSpPr>
              <p:spPr>
                <a:xfrm flipH="1">
                  <a:off x="26180082" y="23266730"/>
                  <a:ext cx="801228" cy="63206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>
                <a:off x="24496475" y="19792470"/>
                <a:ext cx="540202" cy="557408"/>
              </a:xfrm>
              <a:prstGeom prst="ellipse">
                <a:avLst/>
              </a:prstGeom>
              <a:solidFill>
                <a:srgbClr val="A9D08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0" tIns="0" rIns="0" bIns="0" rtlCol="0" anchor="b" anchorCtr="0">
                <a:noAutofit/>
              </a:bodyPr>
              <a:lstStyle/>
              <a:p>
                <a:pPr algn="ctr"/>
                <a:r>
                  <a:rPr lang="en-US" sz="2800" dirty="0" smtClean="0"/>
                  <a:t>S1</a:t>
                </a:r>
                <a:endParaRPr lang="en-US" sz="2800" dirty="0"/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 flipH="1">
                <a:off x="25036677" y="20071174"/>
                <a:ext cx="79011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931620"/>
              </p:ext>
            </p:extLst>
          </p:nvPr>
        </p:nvGraphicFramePr>
        <p:xfrm>
          <a:off x="5207826" y="5347186"/>
          <a:ext cx="3478974" cy="963520"/>
        </p:xfrm>
        <a:graphic>
          <a:graphicData uri="http://schemas.openxmlformats.org/drawingml/2006/table">
            <a:tbl>
              <a:tblPr/>
              <a:tblGrid>
                <a:gridCol w="579829"/>
                <a:gridCol w="579829"/>
                <a:gridCol w="579829"/>
                <a:gridCol w="579829"/>
                <a:gridCol w="579829"/>
                <a:gridCol w="579829"/>
              </a:tblGrid>
              <a:tr h="48176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6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110703"/>
              </p:ext>
            </p:extLst>
          </p:nvPr>
        </p:nvGraphicFramePr>
        <p:xfrm>
          <a:off x="866079" y="1884747"/>
          <a:ext cx="18545890" cy="4419516"/>
        </p:xfrm>
        <a:graphic>
          <a:graphicData uri="http://schemas.openxmlformats.org/drawingml/2006/table">
            <a:tbl>
              <a:tblPr/>
              <a:tblGrid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</a:tblGrid>
              <a:tr h="15707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106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  <a:r>
                        <a:rPr lang="sk-SK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106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  <a:r>
                        <a:rPr lang="sk-SK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endParaRPr lang="mr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endParaRPr lang="mr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78982" y="2506729"/>
            <a:ext cx="19143835" cy="4351271"/>
            <a:chOff x="1665115" y="23426468"/>
            <a:chExt cx="19143835" cy="4351271"/>
          </a:xfrm>
        </p:grpSpPr>
        <p:grpSp>
          <p:nvGrpSpPr>
            <p:cNvPr id="6" name="Group 5"/>
            <p:cNvGrpSpPr/>
            <p:nvPr/>
          </p:nvGrpSpPr>
          <p:grpSpPr>
            <a:xfrm>
              <a:off x="1669460" y="23426468"/>
              <a:ext cx="551882" cy="3902515"/>
              <a:chOff x="1669460" y="23426468"/>
              <a:chExt cx="551882" cy="3902515"/>
            </a:xfrm>
          </p:grpSpPr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>
                <a:off x="1672483" y="23426468"/>
                <a:ext cx="540202" cy="557408"/>
              </a:xfrm>
              <a:prstGeom prst="ellipse">
                <a:avLst/>
              </a:prstGeom>
              <a:solidFill>
                <a:srgbClr val="A9D08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0" tIns="0" rIns="0" bIns="0" rtlCol="0" anchor="b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latin typeface="Calibri" charset="0"/>
                    <a:ea typeface="Calibri" charset="0"/>
                    <a:cs typeface="Calibri" charset="0"/>
                  </a:rPr>
                  <a:t>S1</a:t>
                </a:r>
                <a:endParaRPr lang="en-US" sz="2400" b="1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>
                <a:off x="1681140" y="24528472"/>
                <a:ext cx="540202" cy="557408"/>
              </a:xfrm>
              <a:prstGeom prst="ellipse">
                <a:avLst/>
              </a:prstGeom>
              <a:solidFill>
                <a:srgbClr val="8EA9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0" tIns="0" rIns="0" bIns="0" rtlCol="0" anchor="b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latin typeface="Calibri" charset="0"/>
                    <a:ea typeface="Calibri" charset="0"/>
                    <a:cs typeface="Calibri" charset="0"/>
                  </a:rPr>
                  <a:t>F</a:t>
                </a:r>
                <a:endParaRPr lang="en-US" sz="2400" b="1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1669460" y="25630841"/>
                <a:ext cx="540202" cy="557408"/>
              </a:xfrm>
              <a:prstGeom prst="ellipse">
                <a:avLst/>
              </a:prstGeom>
              <a:solidFill>
                <a:srgbClr val="FFDA6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0" tIns="0" rIns="0" bIns="0" rtlCol="0" anchor="b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latin typeface="Calibri" charset="0"/>
                    <a:ea typeface="Calibri" charset="0"/>
                    <a:cs typeface="Calibri" charset="0"/>
                  </a:rPr>
                  <a:t>D</a:t>
                </a:r>
                <a:endParaRPr lang="en-US" sz="2400" b="1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1675872" y="26771575"/>
                <a:ext cx="540202" cy="557408"/>
              </a:xfrm>
              <a:prstGeom prst="ellipse">
                <a:avLst/>
              </a:prstGeom>
              <a:solidFill>
                <a:srgbClr val="F3B18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0" tIns="0" rIns="0" bIns="0" rtlCol="0" anchor="b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latin typeface="Calibri" charset="0"/>
                    <a:ea typeface="Calibri" charset="0"/>
                    <a:cs typeface="Calibri" charset="0"/>
                  </a:rPr>
                  <a:t>S2</a:t>
                </a:r>
                <a:endParaRPr lang="en-US" sz="2400" b="1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665115" y="23949321"/>
              <a:ext cx="19143835" cy="3828418"/>
              <a:chOff x="1665115" y="23949321"/>
              <a:chExt cx="19143835" cy="3828418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940883" y="23949321"/>
                <a:ext cx="15178544" cy="2822948"/>
                <a:chOff x="2794579" y="23199513"/>
                <a:chExt cx="15178544" cy="2822948"/>
              </a:xfrm>
            </p:grpSpPr>
            <p:sp>
              <p:nvSpPr>
                <p:cNvPr id="19" name="Down Arrow 18"/>
                <p:cNvSpPr/>
                <p:nvPr/>
              </p:nvSpPr>
              <p:spPr>
                <a:xfrm>
                  <a:off x="14593411" y="24653222"/>
                  <a:ext cx="540000" cy="1334844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0" name="Down Arrow 19"/>
                <p:cNvSpPr/>
                <p:nvPr/>
              </p:nvSpPr>
              <p:spPr>
                <a:xfrm>
                  <a:off x="9855828" y="24653222"/>
                  <a:ext cx="540000" cy="1334844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1" name="Down Arrow 20"/>
                <p:cNvSpPr/>
                <p:nvPr/>
              </p:nvSpPr>
              <p:spPr>
                <a:xfrm>
                  <a:off x="5215738" y="24630092"/>
                  <a:ext cx="540000" cy="1334844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2" name="Down Arrow 21"/>
                <p:cNvSpPr/>
                <p:nvPr/>
              </p:nvSpPr>
              <p:spPr>
                <a:xfrm rot="10800000">
                  <a:off x="5215341" y="23199513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3" name="Down Arrow 22"/>
                <p:cNvSpPr/>
                <p:nvPr/>
              </p:nvSpPr>
              <p:spPr>
                <a:xfrm>
                  <a:off x="5215341" y="24375930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4" name="Down Arrow 23"/>
                <p:cNvSpPr/>
                <p:nvPr/>
              </p:nvSpPr>
              <p:spPr>
                <a:xfrm>
                  <a:off x="2794579" y="23252463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5" name="Down Arrow 24"/>
                <p:cNvSpPr/>
                <p:nvPr/>
              </p:nvSpPr>
              <p:spPr>
                <a:xfrm rot="10800000">
                  <a:off x="7579531" y="24336072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6" name="Down Arrow 25"/>
                <p:cNvSpPr/>
                <p:nvPr/>
              </p:nvSpPr>
              <p:spPr>
                <a:xfrm rot="10800000">
                  <a:off x="7579530" y="25411953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7" name="Multiply 26"/>
                <p:cNvSpPr/>
                <p:nvPr/>
              </p:nvSpPr>
              <p:spPr>
                <a:xfrm>
                  <a:off x="7161687" y="25510217"/>
                  <a:ext cx="1409952" cy="415250"/>
                </a:xfrm>
                <a:prstGeom prst="mathMultiply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8" name="Down Arrow 27"/>
                <p:cNvSpPr/>
                <p:nvPr/>
              </p:nvSpPr>
              <p:spPr>
                <a:xfrm>
                  <a:off x="7579531" y="23236699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9" name="Multiply 28"/>
                <p:cNvSpPr/>
                <p:nvPr/>
              </p:nvSpPr>
              <p:spPr>
                <a:xfrm>
                  <a:off x="7161687" y="23348361"/>
                  <a:ext cx="1409952" cy="415250"/>
                </a:xfrm>
                <a:prstGeom prst="mathMultiply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0" name="Down Arrow 29"/>
                <p:cNvSpPr/>
                <p:nvPr/>
              </p:nvSpPr>
              <p:spPr>
                <a:xfrm>
                  <a:off x="9855828" y="24375930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1" name="Down Arrow 30"/>
                <p:cNvSpPr/>
                <p:nvPr/>
              </p:nvSpPr>
              <p:spPr>
                <a:xfrm rot="10800000">
                  <a:off x="9855828" y="23199513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2" name="Down Arrow 31"/>
                <p:cNvSpPr/>
                <p:nvPr/>
              </p:nvSpPr>
              <p:spPr>
                <a:xfrm rot="10800000">
                  <a:off x="12243169" y="24336072"/>
                  <a:ext cx="540000" cy="1629226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3" name="Down Arrow 32"/>
                <p:cNvSpPr/>
                <p:nvPr/>
              </p:nvSpPr>
              <p:spPr>
                <a:xfrm rot="10800000">
                  <a:off x="12258748" y="25424936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4" name="Multiply 33"/>
                <p:cNvSpPr/>
                <p:nvPr/>
              </p:nvSpPr>
              <p:spPr>
                <a:xfrm>
                  <a:off x="11822963" y="25577970"/>
                  <a:ext cx="1409952" cy="415250"/>
                </a:xfrm>
                <a:prstGeom prst="mathMultiply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5" name="Multiply 34"/>
                <p:cNvSpPr/>
                <p:nvPr/>
              </p:nvSpPr>
              <p:spPr>
                <a:xfrm>
                  <a:off x="9416694" y="23363043"/>
                  <a:ext cx="1409952" cy="415250"/>
                </a:xfrm>
                <a:prstGeom prst="mathMultiply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6" name="Down Arrow 35"/>
                <p:cNvSpPr/>
                <p:nvPr/>
              </p:nvSpPr>
              <p:spPr>
                <a:xfrm rot="10800000">
                  <a:off x="14587110" y="23223611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7" name="Down Arrow 36"/>
                <p:cNvSpPr/>
                <p:nvPr/>
              </p:nvSpPr>
              <p:spPr>
                <a:xfrm>
                  <a:off x="14593014" y="24399060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8" name="Down Arrow 37"/>
                <p:cNvSpPr/>
                <p:nvPr/>
              </p:nvSpPr>
              <p:spPr>
                <a:xfrm>
                  <a:off x="16981015" y="23221451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9" name="Multiply 38"/>
                <p:cNvSpPr/>
                <p:nvPr/>
              </p:nvSpPr>
              <p:spPr>
                <a:xfrm>
                  <a:off x="16563171" y="23333113"/>
                  <a:ext cx="1409952" cy="415250"/>
                </a:xfrm>
                <a:prstGeom prst="mathMultiply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40" name="Down Arrow 39"/>
                <p:cNvSpPr/>
                <p:nvPr/>
              </p:nvSpPr>
              <p:spPr>
                <a:xfrm rot="10800000">
                  <a:off x="16993915" y="24336072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41" name="Down Arrow 40"/>
                <p:cNvSpPr/>
                <p:nvPr/>
              </p:nvSpPr>
              <p:spPr>
                <a:xfrm>
                  <a:off x="16994840" y="25482461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cxnSp>
            <p:nvCxnSpPr>
              <p:cNvPr id="9" name="Straight Arrow Connector 8"/>
              <p:cNvCxnSpPr/>
              <p:nvPr/>
            </p:nvCxnSpPr>
            <p:spPr>
              <a:xfrm>
                <a:off x="1665115" y="27343993"/>
                <a:ext cx="19143835" cy="0"/>
              </a:xfrm>
              <a:prstGeom prst="straightConnector1">
                <a:avLst/>
              </a:prstGeom>
              <a:ln w="57150" cmpd="sng">
                <a:solidFill>
                  <a:schemeClr val="tx1"/>
                </a:solidFill>
                <a:tailEnd type="triangle" w="sm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9"/>
              <p:cNvGrpSpPr/>
              <p:nvPr/>
            </p:nvGrpSpPr>
            <p:grpSpPr>
              <a:xfrm>
                <a:off x="2768293" y="27316073"/>
                <a:ext cx="17382162" cy="461666"/>
                <a:chOff x="2768293" y="27316073"/>
                <a:chExt cx="17382162" cy="461666"/>
              </a:xfrm>
            </p:grpSpPr>
            <p:sp>
              <p:nvSpPr>
                <p:cNvPr id="11" name="TextBox 10"/>
                <p:cNvSpPr txBox="1"/>
                <p:nvPr/>
              </p:nvSpPr>
              <p:spPr>
                <a:xfrm>
                  <a:off x="2768293" y="27316074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Calibri" charset="0"/>
                      <a:ea typeface="Calibri" charset="0"/>
                      <a:cs typeface="Calibri" charset="0"/>
                    </a:rPr>
                    <a:t>Slot 1</a:t>
                  </a:r>
                  <a:endParaRPr lang="en-US" sz="240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5168124" y="27316073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smtClean="0">
                      <a:latin typeface="Calibri" charset="0"/>
                      <a:ea typeface="Calibri" charset="0"/>
                      <a:cs typeface="Calibri" charset="0"/>
                    </a:rPr>
                    <a:t>Slot 2</a:t>
                  </a:r>
                  <a:endParaRPr lang="en-US" sz="240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7553244" y="27316073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smtClean="0">
                      <a:latin typeface="Calibri" charset="0"/>
                      <a:ea typeface="Calibri" charset="0"/>
                      <a:cs typeface="Calibri" charset="0"/>
                    </a:rPr>
                    <a:t>Slot 3</a:t>
                  </a:r>
                  <a:endParaRPr lang="en-US" sz="240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9880401" y="27316073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Calibri" charset="0"/>
                      <a:ea typeface="Calibri" charset="0"/>
                      <a:cs typeface="Calibri" charset="0"/>
                    </a:rPr>
                    <a:t>Slot 4</a:t>
                  </a:r>
                  <a:endParaRPr lang="en-US" sz="240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2216883" y="27316073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Calibri" charset="0"/>
                      <a:ea typeface="Calibri" charset="0"/>
                      <a:cs typeface="Calibri" charset="0"/>
                    </a:rPr>
                    <a:t>Slot 5</a:t>
                  </a:r>
                  <a:endParaRPr lang="en-US" sz="240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4503884" y="27316073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Calibri" charset="0"/>
                      <a:ea typeface="Calibri" charset="0"/>
                      <a:cs typeface="Calibri" charset="0"/>
                    </a:rPr>
                    <a:t>Slot 6</a:t>
                  </a:r>
                  <a:endParaRPr lang="en-US" sz="240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16873671" y="27316073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Calibri" charset="0"/>
                      <a:ea typeface="Calibri" charset="0"/>
                      <a:cs typeface="Calibri" charset="0"/>
                    </a:rPr>
                    <a:t>Slot 7</a:t>
                  </a:r>
                  <a:endParaRPr lang="en-US" sz="240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19265276" y="27316073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Calibri" charset="0"/>
                      <a:ea typeface="Calibri" charset="0"/>
                      <a:cs typeface="Calibri" charset="0"/>
                    </a:rPr>
                    <a:t>Slot 8</a:t>
                  </a:r>
                  <a:endParaRPr lang="en-US" sz="240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</p:grpSp>
      <p:grpSp>
        <p:nvGrpSpPr>
          <p:cNvPr id="103" name="Group 102"/>
          <p:cNvGrpSpPr/>
          <p:nvPr/>
        </p:nvGrpSpPr>
        <p:grpSpPr>
          <a:xfrm>
            <a:off x="-321651" y="-152406"/>
            <a:ext cx="2375527" cy="1940844"/>
            <a:chOff x="23988379" y="18957869"/>
            <a:chExt cx="3609629" cy="3662971"/>
          </a:xfrm>
        </p:grpSpPr>
        <p:grpSp>
          <p:nvGrpSpPr>
            <p:cNvPr id="104" name="Group 103"/>
            <p:cNvGrpSpPr/>
            <p:nvPr/>
          </p:nvGrpSpPr>
          <p:grpSpPr>
            <a:xfrm rot="547704">
              <a:off x="23988379" y="18957869"/>
              <a:ext cx="1955701" cy="2493934"/>
              <a:chOff x="1919893" y="-695289"/>
              <a:chExt cx="1062964" cy="1572210"/>
            </a:xfrm>
          </p:grpSpPr>
          <p:sp>
            <p:nvSpPr>
              <p:cNvPr id="115" name="Block Arc 114"/>
              <p:cNvSpPr/>
              <p:nvPr/>
            </p:nvSpPr>
            <p:spPr>
              <a:xfrm rot="5400000">
                <a:off x="1951756" y="-174096"/>
                <a:ext cx="797051" cy="503790"/>
              </a:xfrm>
              <a:prstGeom prst="blockArc">
                <a:avLst>
                  <a:gd name="adj1" fmla="val 12224513"/>
                  <a:gd name="adj2" fmla="val 20128487"/>
                  <a:gd name="adj3" fmla="val 9793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sz="4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Block Arc 115"/>
              <p:cNvSpPr/>
              <p:nvPr/>
            </p:nvSpPr>
            <p:spPr>
              <a:xfrm rot="5400000">
                <a:off x="1794878" y="-300043"/>
                <a:ext cx="1195576" cy="755685"/>
              </a:xfrm>
              <a:prstGeom prst="blockArc">
                <a:avLst>
                  <a:gd name="adj1" fmla="val 12187724"/>
                  <a:gd name="adj2" fmla="val 20205688"/>
                  <a:gd name="adj3" fmla="val 7744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sz="1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Block Arc 116"/>
              <p:cNvSpPr/>
              <p:nvPr/>
            </p:nvSpPr>
            <p:spPr>
              <a:xfrm rot="5400000">
                <a:off x="1665270" y="-440666"/>
                <a:ext cx="1572210" cy="1062964"/>
              </a:xfrm>
              <a:prstGeom prst="blockArc">
                <a:avLst>
                  <a:gd name="adj1" fmla="val 12189875"/>
                  <a:gd name="adj2" fmla="val 20253306"/>
                  <a:gd name="adj3" fmla="val 8075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24544284" y="19882922"/>
              <a:ext cx="3053724" cy="2737918"/>
              <a:chOff x="24496475" y="19792470"/>
              <a:chExt cx="3053724" cy="2737918"/>
            </a:xfrm>
          </p:grpSpPr>
          <p:grpSp>
            <p:nvGrpSpPr>
              <p:cNvPr id="106" name="Group 105"/>
              <p:cNvGrpSpPr/>
              <p:nvPr/>
            </p:nvGrpSpPr>
            <p:grpSpPr>
              <a:xfrm>
                <a:off x="25826790" y="19792470"/>
                <a:ext cx="1723409" cy="2737918"/>
                <a:chOff x="25718992" y="21636651"/>
                <a:chExt cx="1723409" cy="2737918"/>
              </a:xfrm>
            </p:grpSpPr>
            <p:sp>
              <p:nvSpPr>
                <p:cNvPr id="109" name="Oval 108"/>
                <p:cNvSpPr>
                  <a:spLocks noChangeAspect="1"/>
                </p:cNvSpPr>
                <p:nvPr/>
              </p:nvSpPr>
              <p:spPr>
                <a:xfrm>
                  <a:off x="25718992" y="21636651"/>
                  <a:ext cx="540202" cy="557408"/>
                </a:xfrm>
                <a:prstGeom prst="ellipse">
                  <a:avLst/>
                </a:prstGeom>
                <a:solidFill>
                  <a:srgbClr val="8EA9DB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0" tIns="0" rIns="0" bIns="0" rtlCol="0" anchor="b" anchorCtr="0">
                  <a:noAutofit/>
                </a:bodyPr>
                <a:lstStyle/>
                <a:p>
                  <a:pPr algn="ctr"/>
                  <a:r>
                    <a:rPr lang="en-US" sz="2000" b="1" dirty="0" smtClean="0"/>
                    <a:t>F</a:t>
                  </a:r>
                  <a:endParaRPr lang="en-US" sz="2000" b="1" dirty="0"/>
                </a:p>
              </p:txBody>
            </p:sp>
            <p:sp>
              <p:nvSpPr>
                <p:cNvPr id="110" name="Oval 109"/>
                <p:cNvSpPr>
                  <a:spLocks noChangeAspect="1"/>
                </p:cNvSpPr>
                <p:nvPr/>
              </p:nvSpPr>
              <p:spPr>
                <a:xfrm>
                  <a:off x="26902199" y="22790953"/>
                  <a:ext cx="540202" cy="557408"/>
                </a:xfrm>
                <a:prstGeom prst="ellipse">
                  <a:avLst/>
                </a:prstGeom>
                <a:solidFill>
                  <a:srgbClr val="FFDA66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0" tIns="0" rIns="0" bIns="0" rtlCol="0" anchor="b" anchorCtr="0">
                  <a:noAutofit/>
                </a:bodyPr>
                <a:lstStyle/>
                <a:p>
                  <a:pPr algn="ctr"/>
                  <a:r>
                    <a:rPr lang="en-US" sz="2000" b="1" dirty="0" smtClean="0"/>
                    <a:t>D</a:t>
                  </a:r>
                  <a:endParaRPr lang="en-US" sz="2000" b="1" dirty="0"/>
                </a:p>
              </p:txBody>
            </p:sp>
            <p:sp>
              <p:nvSpPr>
                <p:cNvPr id="111" name="Oval 110"/>
                <p:cNvSpPr>
                  <a:spLocks noChangeAspect="1"/>
                </p:cNvSpPr>
                <p:nvPr/>
              </p:nvSpPr>
              <p:spPr>
                <a:xfrm>
                  <a:off x="25718992" y="23817161"/>
                  <a:ext cx="540202" cy="557408"/>
                </a:xfrm>
                <a:prstGeom prst="ellipse">
                  <a:avLst/>
                </a:prstGeom>
                <a:solidFill>
                  <a:srgbClr val="F3B18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0" tIns="0" rIns="0" bIns="0" rtlCol="0" anchor="b" anchorCtr="0">
                  <a:noAutofit/>
                </a:bodyPr>
                <a:lstStyle/>
                <a:p>
                  <a:pPr algn="ctr"/>
                  <a:r>
                    <a:rPr lang="en-US" sz="2000" b="1" dirty="0" smtClean="0"/>
                    <a:t>S2</a:t>
                  </a:r>
                  <a:endParaRPr lang="en-US" sz="2000" b="1" dirty="0"/>
                </a:p>
              </p:txBody>
            </p:sp>
            <p:cxnSp>
              <p:nvCxnSpPr>
                <p:cNvPr id="112" name="Straight Arrow Connector 111"/>
                <p:cNvCxnSpPr/>
                <p:nvPr/>
              </p:nvCxnSpPr>
              <p:spPr>
                <a:xfrm flipV="1">
                  <a:off x="25989093" y="22194059"/>
                  <a:ext cx="0" cy="162310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Arrow Connector 112"/>
                <p:cNvCxnSpPr/>
                <p:nvPr/>
              </p:nvCxnSpPr>
              <p:spPr>
                <a:xfrm flipH="1" flipV="1">
                  <a:off x="26180082" y="22112427"/>
                  <a:ext cx="801228" cy="76015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Arrow Connector 113"/>
                <p:cNvCxnSpPr/>
                <p:nvPr/>
              </p:nvCxnSpPr>
              <p:spPr>
                <a:xfrm flipH="1">
                  <a:off x="26180082" y="23266730"/>
                  <a:ext cx="801228" cy="63206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7" name="Oval 106"/>
              <p:cNvSpPr>
                <a:spLocks noChangeAspect="1"/>
              </p:cNvSpPr>
              <p:nvPr/>
            </p:nvSpPr>
            <p:spPr>
              <a:xfrm>
                <a:off x="24496475" y="19792470"/>
                <a:ext cx="540202" cy="557408"/>
              </a:xfrm>
              <a:prstGeom prst="ellipse">
                <a:avLst/>
              </a:prstGeom>
              <a:solidFill>
                <a:srgbClr val="A9D08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0" tIns="0" rIns="0" bIns="0" rtlCol="0" anchor="b" anchorCtr="0">
                <a:noAutofit/>
              </a:bodyPr>
              <a:lstStyle/>
              <a:p>
                <a:pPr algn="ctr"/>
                <a:r>
                  <a:rPr lang="en-US" sz="2000" b="1" dirty="0" smtClean="0"/>
                  <a:t>S1</a:t>
                </a:r>
                <a:endParaRPr lang="en-US" sz="2000" b="1" dirty="0"/>
              </a:p>
            </p:txBody>
          </p:sp>
          <p:cxnSp>
            <p:nvCxnSpPr>
              <p:cNvPr id="108" name="Straight Arrow Connector 107"/>
              <p:cNvCxnSpPr/>
              <p:nvPr/>
            </p:nvCxnSpPr>
            <p:spPr>
              <a:xfrm flipH="1">
                <a:off x="25036677" y="20071174"/>
                <a:ext cx="79011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8" name="Title 2"/>
          <p:cNvSpPr>
            <a:spLocks noGrp="1"/>
          </p:cNvSpPr>
          <p:nvPr>
            <p:ph type="title"/>
          </p:nvPr>
        </p:nvSpPr>
        <p:spPr>
          <a:xfrm>
            <a:off x="2225660" y="-182285"/>
            <a:ext cx="6486054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Example Scenario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840690" y="1788437"/>
            <a:ext cx="2519734" cy="5069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Callout 121"/>
          <p:cNvSpPr/>
          <p:nvPr/>
        </p:nvSpPr>
        <p:spPr>
          <a:xfrm>
            <a:off x="7052290" y="4229129"/>
            <a:ext cx="1813414" cy="540000"/>
          </a:xfrm>
          <a:prstGeom prst="wedgeEllipseCallout">
            <a:avLst>
              <a:gd name="adj1" fmla="val -46046"/>
              <a:gd name="adj2" fmla="val 723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Destination </a:t>
            </a:r>
            <a:r>
              <a:rPr lang="en-US" dirty="0" err="1" smtClean="0"/>
              <a:t>ack</a:t>
            </a:r>
            <a:r>
              <a:rPr lang="en-US" dirty="0" smtClean="0"/>
              <a:t> S1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5540367" y="1780188"/>
            <a:ext cx="2519734" cy="5069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Callout 123"/>
          <p:cNvSpPr/>
          <p:nvPr/>
        </p:nvSpPr>
        <p:spPr>
          <a:xfrm>
            <a:off x="2079720" y="3079240"/>
            <a:ext cx="1952035" cy="567451"/>
          </a:xfrm>
          <a:prstGeom prst="wedgeEllipseCallout">
            <a:avLst>
              <a:gd name="adj1" fmla="val 22522"/>
              <a:gd name="adj2" fmla="val 77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merges flags</a:t>
            </a:r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3049228" y="1788437"/>
            <a:ext cx="2519734" cy="5069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9" name="Group 128"/>
          <p:cNvGrpSpPr/>
          <p:nvPr/>
        </p:nvGrpSpPr>
        <p:grpSpPr>
          <a:xfrm>
            <a:off x="2196337" y="770608"/>
            <a:ext cx="6515378" cy="1189968"/>
            <a:chOff x="2196337" y="770608"/>
            <a:chExt cx="6515378" cy="1189968"/>
          </a:xfrm>
        </p:grpSpPr>
        <p:grpSp>
          <p:nvGrpSpPr>
            <p:cNvPr id="89" name="Group 88"/>
            <p:cNvGrpSpPr/>
            <p:nvPr/>
          </p:nvGrpSpPr>
          <p:grpSpPr>
            <a:xfrm>
              <a:off x="2196337" y="770608"/>
              <a:ext cx="6515378" cy="861672"/>
              <a:chOff x="344795" y="5624862"/>
              <a:chExt cx="6515378" cy="861672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5274474" y="5626625"/>
                <a:ext cx="1585699" cy="841276"/>
                <a:chOff x="2389384" y="5893303"/>
                <a:chExt cx="486915" cy="264581"/>
              </a:xfrm>
            </p:grpSpPr>
            <p:sp>
              <p:nvSpPr>
                <p:cNvPr id="101" name="Rectangle 100"/>
                <p:cNvSpPr/>
                <p:nvPr/>
              </p:nvSpPr>
              <p:spPr>
                <a:xfrm rot="5400000">
                  <a:off x="2388448" y="5994132"/>
                  <a:ext cx="79254" cy="77381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lIns="0" tIns="0" rIns="0" bIns="0" rtlCol="0" anchor="ctr"/>
                <a:lstStyle/>
                <a:p>
                  <a:pPr algn="ctr"/>
                  <a:r>
                    <a:rPr lang="en-US" sz="2000" dirty="0">
                      <a:solidFill>
                        <a:schemeClr val="tx1"/>
                      </a:solidFill>
                      <a:ea typeface="Calibri" charset="0"/>
                      <a:cs typeface="Calibri" charset="0"/>
                    </a:rPr>
                    <a:t>-</a:t>
                  </a: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2485468" y="5893303"/>
                  <a:ext cx="390831" cy="2645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r>
                    <a:rPr lang="en-US" sz="2000" dirty="0" smtClean="0">
                      <a:solidFill>
                        <a:srgbClr val="000000"/>
                      </a:solidFill>
                      <a:ea typeface="Calibri" charset="0"/>
                      <a:cs typeface="Calibri" charset="0"/>
                    </a:rPr>
                    <a:t>Flag not set</a:t>
                  </a:r>
                  <a:endParaRPr lang="en-US" sz="2000" dirty="0">
                    <a:solidFill>
                      <a:srgbClr val="000000"/>
                    </a:solidFill>
                    <a:ea typeface="Calibri" charset="0"/>
                    <a:cs typeface="Calibri" charset="0"/>
                  </a:endParaRPr>
                </a:p>
              </p:txBody>
            </p:sp>
          </p:grpSp>
          <p:grpSp>
            <p:nvGrpSpPr>
              <p:cNvPr id="91" name="Group 90"/>
              <p:cNvGrpSpPr/>
              <p:nvPr/>
            </p:nvGrpSpPr>
            <p:grpSpPr>
              <a:xfrm>
                <a:off x="344795" y="5624862"/>
                <a:ext cx="1923690" cy="841276"/>
                <a:chOff x="347814" y="5645258"/>
                <a:chExt cx="1923690" cy="841276"/>
              </a:xfrm>
            </p:grpSpPr>
            <p:sp>
              <p:nvSpPr>
                <p:cNvPr id="99" name="Down Arrow 98"/>
                <p:cNvSpPr>
                  <a:spLocks noChangeAspect="1"/>
                </p:cNvSpPr>
                <p:nvPr/>
              </p:nvSpPr>
              <p:spPr>
                <a:xfrm>
                  <a:off x="347814" y="5890012"/>
                  <a:ext cx="382299" cy="351762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824562" y="5645258"/>
                  <a:ext cx="1446942" cy="841276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r>
                    <a:rPr lang="en-US" sz="2000" dirty="0">
                      <a:solidFill>
                        <a:srgbClr val="000000"/>
                      </a:solidFill>
                      <a:ea typeface="Calibri" charset="0"/>
                      <a:cs typeface="Calibri" charset="0"/>
                    </a:rPr>
                    <a:t>TX Success</a:t>
                  </a:r>
                </a:p>
              </p:txBody>
            </p:sp>
          </p:grpSp>
          <p:grpSp>
            <p:nvGrpSpPr>
              <p:cNvPr id="92" name="Group 91"/>
              <p:cNvGrpSpPr/>
              <p:nvPr/>
            </p:nvGrpSpPr>
            <p:grpSpPr>
              <a:xfrm>
                <a:off x="1946357" y="5626625"/>
                <a:ext cx="2235534" cy="841276"/>
                <a:chOff x="1946357" y="5626625"/>
                <a:chExt cx="2235534" cy="841276"/>
              </a:xfrm>
            </p:grpSpPr>
            <p:sp>
              <p:nvSpPr>
                <p:cNvPr id="96" name="Rectangle 95"/>
                <p:cNvSpPr/>
                <p:nvPr/>
              </p:nvSpPr>
              <p:spPr>
                <a:xfrm>
                  <a:off x="2703933" y="5626625"/>
                  <a:ext cx="1477958" cy="8412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r>
                    <a:rPr lang="en-US" sz="2000" dirty="0">
                      <a:solidFill>
                        <a:srgbClr val="000000"/>
                      </a:solidFill>
                      <a:ea typeface="Calibri" charset="0"/>
                      <a:cs typeface="Calibri" charset="0"/>
                    </a:rPr>
                    <a:t>TX Failure</a:t>
                  </a:r>
                </a:p>
              </p:txBody>
            </p:sp>
            <p:sp>
              <p:nvSpPr>
                <p:cNvPr id="97" name="Down Arrow 96"/>
                <p:cNvSpPr/>
                <p:nvPr/>
              </p:nvSpPr>
              <p:spPr>
                <a:xfrm>
                  <a:off x="2211548" y="5908419"/>
                  <a:ext cx="342719" cy="34272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98" name="Multiply 97"/>
                <p:cNvSpPr/>
                <p:nvPr/>
              </p:nvSpPr>
              <p:spPr>
                <a:xfrm>
                  <a:off x="1946357" y="5979287"/>
                  <a:ext cx="894847" cy="263545"/>
                </a:xfrm>
                <a:prstGeom prst="mathMultiply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ea typeface="Calibri" charset="0"/>
                    <a:cs typeface="Calibri" charset="0"/>
                  </a:endParaRPr>
                </a:p>
              </p:txBody>
            </p:sp>
          </p:grpSp>
          <p:grpSp>
            <p:nvGrpSpPr>
              <p:cNvPr id="93" name="Group 92"/>
              <p:cNvGrpSpPr/>
              <p:nvPr/>
            </p:nvGrpSpPr>
            <p:grpSpPr>
              <a:xfrm>
                <a:off x="3820391" y="5645258"/>
                <a:ext cx="1664264" cy="841276"/>
                <a:chOff x="3820391" y="5645258"/>
                <a:chExt cx="1664264" cy="841276"/>
              </a:xfrm>
            </p:grpSpPr>
            <p:sp>
              <p:nvSpPr>
                <p:cNvPr id="94" name="Rectangle 93"/>
                <p:cNvSpPr/>
                <p:nvPr/>
              </p:nvSpPr>
              <p:spPr>
                <a:xfrm rot="5400000">
                  <a:off x="3820391" y="5959941"/>
                  <a:ext cx="252000" cy="25200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lIns="0" tIns="0" rIns="0" bIns="0" rtlCol="0" anchor="ctr"/>
                <a:lstStyle/>
                <a:p>
                  <a:pPr algn="ctr"/>
                  <a:r>
                    <a:rPr lang="en-US" sz="2000" dirty="0">
                      <a:solidFill>
                        <a:schemeClr val="tx1"/>
                      </a:solidFill>
                      <a:ea typeface="Calibri" charset="0"/>
                      <a:cs typeface="Calibri" charset="0"/>
                    </a:rPr>
                    <a:t>X</a:t>
                  </a: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225227" y="5645258"/>
                  <a:ext cx="1259428" cy="8412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r>
                    <a:rPr lang="en-US" sz="2000" dirty="0" smtClean="0">
                      <a:solidFill>
                        <a:srgbClr val="000000"/>
                      </a:solidFill>
                      <a:ea typeface="Calibri" charset="0"/>
                      <a:cs typeface="Calibri" charset="0"/>
                    </a:rPr>
                    <a:t>Flag set</a:t>
                  </a:r>
                  <a:endParaRPr lang="en-US" sz="2000" dirty="0">
                    <a:solidFill>
                      <a:srgbClr val="000000"/>
                    </a:solidFill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128" name="Group 127"/>
            <p:cNvGrpSpPr/>
            <p:nvPr/>
          </p:nvGrpSpPr>
          <p:grpSpPr>
            <a:xfrm>
              <a:off x="5675622" y="1119300"/>
              <a:ext cx="1808162" cy="841276"/>
              <a:chOff x="5675622" y="1119300"/>
              <a:chExt cx="1808162" cy="841276"/>
            </a:xfrm>
          </p:grpSpPr>
          <p:sp>
            <p:nvSpPr>
              <p:cNvPr id="126" name="Rectangle 125"/>
              <p:cNvSpPr/>
              <p:nvPr/>
            </p:nvSpPr>
            <p:spPr>
              <a:xfrm rot="5400000">
                <a:off x="5675622" y="1420691"/>
                <a:ext cx="252000" cy="2520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0" rtlCol="0" anchor="ctr"/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ea typeface="Calibri" charset="0"/>
                    <a:cs typeface="Calibri" charset="0"/>
                  </a:rPr>
                  <a:t>X</a:t>
                </a: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6082751" y="1119300"/>
                <a:ext cx="1401033" cy="84127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sz="2000" dirty="0" smtClean="0">
                    <a:solidFill>
                      <a:srgbClr val="000000"/>
                    </a:solidFill>
                    <a:ea typeface="Calibri" charset="0"/>
                    <a:cs typeface="Calibri" charset="0"/>
                  </a:rPr>
                  <a:t>Flag changed</a:t>
                </a:r>
                <a:endParaRPr lang="en-US" sz="2000" dirty="0">
                  <a:solidFill>
                    <a:srgbClr val="000000"/>
                  </a:solidFill>
                  <a:ea typeface="Calibri" charset="0"/>
                  <a:cs typeface="Calibri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334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3" grpId="0" animBg="1"/>
      <p:bldP spid="124" grpId="1" animBg="1"/>
      <p:bldP spid="1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879548"/>
              </p:ext>
            </p:extLst>
          </p:nvPr>
        </p:nvGraphicFramePr>
        <p:xfrm>
          <a:off x="-6203995" y="1902975"/>
          <a:ext cx="18545890" cy="4419516"/>
        </p:xfrm>
        <a:graphic>
          <a:graphicData uri="http://schemas.openxmlformats.org/drawingml/2006/table">
            <a:tbl>
              <a:tblPr/>
              <a:tblGrid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  <a:gridCol w="337198"/>
              </a:tblGrid>
              <a:tr h="15707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Ack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A1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A2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106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  <a:r>
                        <a:rPr lang="sk-SK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106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  <a:r>
                        <a:rPr lang="sk-SK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endParaRPr lang="mr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endParaRPr lang="mr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</a:p>
                  </a:txBody>
                  <a:tcPr marL="2533" marR="2533" marT="25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-6791092" y="2524957"/>
            <a:ext cx="19143835" cy="4351271"/>
            <a:chOff x="1665115" y="23426468"/>
            <a:chExt cx="19143835" cy="4351271"/>
          </a:xfrm>
        </p:grpSpPr>
        <p:grpSp>
          <p:nvGrpSpPr>
            <p:cNvPr id="6" name="Group 5"/>
            <p:cNvGrpSpPr/>
            <p:nvPr/>
          </p:nvGrpSpPr>
          <p:grpSpPr>
            <a:xfrm>
              <a:off x="1669460" y="23426468"/>
              <a:ext cx="551882" cy="3902515"/>
              <a:chOff x="1669460" y="23426468"/>
              <a:chExt cx="551882" cy="3902515"/>
            </a:xfrm>
          </p:grpSpPr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>
                <a:off x="1672483" y="23426468"/>
                <a:ext cx="540202" cy="557408"/>
              </a:xfrm>
              <a:prstGeom prst="ellipse">
                <a:avLst/>
              </a:prstGeom>
              <a:solidFill>
                <a:srgbClr val="A9D08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0" tIns="0" rIns="0" bIns="0" rtlCol="0" anchor="b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latin typeface="Calibri" charset="0"/>
                    <a:ea typeface="Calibri" charset="0"/>
                    <a:cs typeface="Calibri" charset="0"/>
                  </a:rPr>
                  <a:t>S1</a:t>
                </a:r>
                <a:endParaRPr lang="en-US" sz="2400" b="1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>
                <a:off x="1681140" y="24528472"/>
                <a:ext cx="540202" cy="557408"/>
              </a:xfrm>
              <a:prstGeom prst="ellipse">
                <a:avLst/>
              </a:prstGeom>
              <a:solidFill>
                <a:srgbClr val="8EA9D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0" tIns="0" rIns="0" bIns="0" rtlCol="0" anchor="b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latin typeface="Calibri" charset="0"/>
                    <a:ea typeface="Calibri" charset="0"/>
                    <a:cs typeface="Calibri" charset="0"/>
                  </a:rPr>
                  <a:t>F</a:t>
                </a:r>
                <a:endParaRPr lang="en-US" sz="2400" b="1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1669460" y="25630841"/>
                <a:ext cx="540202" cy="557408"/>
              </a:xfrm>
              <a:prstGeom prst="ellipse">
                <a:avLst/>
              </a:prstGeom>
              <a:solidFill>
                <a:srgbClr val="FFDA6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0" tIns="0" rIns="0" bIns="0" rtlCol="0" anchor="b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latin typeface="Calibri" charset="0"/>
                    <a:ea typeface="Calibri" charset="0"/>
                    <a:cs typeface="Calibri" charset="0"/>
                  </a:rPr>
                  <a:t>D</a:t>
                </a:r>
                <a:endParaRPr lang="en-US" sz="2400" b="1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1675872" y="26771575"/>
                <a:ext cx="540202" cy="557408"/>
              </a:xfrm>
              <a:prstGeom prst="ellipse">
                <a:avLst/>
              </a:prstGeom>
              <a:solidFill>
                <a:srgbClr val="F3B18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0" tIns="0" rIns="0" bIns="0" rtlCol="0" anchor="b" anchorCtr="0">
                <a:noAutofit/>
              </a:bodyPr>
              <a:lstStyle/>
              <a:p>
                <a:pPr algn="ctr"/>
                <a:r>
                  <a:rPr lang="en-US" sz="2400" b="1" dirty="0" smtClean="0">
                    <a:latin typeface="Calibri" charset="0"/>
                    <a:ea typeface="Calibri" charset="0"/>
                    <a:cs typeface="Calibri" charset="0"/>
                  </a:rPr>
                  <a:t>S2</a:t>
                </a:r>
                <a:endParaRPr lang="en-US" sz="2400" b="1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665115" y="23949321"/>
              <a:ext cx="19143835" cy="3828418"/>
              <a:chOff x="1665115" y="23949321"/>
              <a:chExt cx="19143835" cy="3828418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940883" y="23949321"/>
                <a:ext cx="15178544" cy="2822948"/>
                <a:chOff x="2794579" y="23199513"/>
                <a:chExt cx="15178544" cy="2822948"/>
              </a:xfrm>
            </p:grpSpPr>
            <p:sp>
              <p:nvSpPr>
                <p:cNvPr id="20" name="Down Arrow 19"/>
                <p:cNvSpPr/>
                <p:nvPr/>
              </p:nvSpPr>
              <p:spPr>
                <a:xfrm>
                  <a:off x="9855828" y="24653222"/>
                  <a:ext cx="540000" cy="1334844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1" name="Down Arrow 20"/>
                <p:cNvSpPr/>
                <p:nvPr/>
              </p:nvSpPr>
              <p:spPr>
                <a:xfrm>
                  <a:off x="5215738" y="24630092"/>
                  <a:ext cx="540000" cy="1334844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2" name="Down Arrow 21"/>
                <p:cNvSpPr/>
                <p:nvPr/>
              </p:nvSpPr>
              <p:spPr>
                <a:xfrm rot="10800000">
                  <a:off x="5215341" y="23199513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3" name="Down Arrow 22"/>
                <p:cNvSpPr/>
                <p:nvPr/>
              </p:nvSpPr>
              <p:spPr>
                <a:xfrm>
                  <a:off x="5215341" y="24375930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4" name="Down Arrow 23"/>
                <p:cNvSpPr/>
                <p:nvPr/>
              </p:nvSpPr>
              <p:spPr>
                <a:xfrm>
                  <a:off x="2794579" y="23252463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5" name="Down Arrow 24"/>
                <p:cNvSpPr/>
                <p:nvPr/>
              </p:nvSpPr>
              <p:spPr>
                <a:xfrm rot="10800000">
                  <a:off x="7579531" y="24336072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6" name="Down Arrow 25"/>
                <p:cNvSpPr/>
                <p:nvPr/>
              </p:nvSpPr>
              <p:spPr>
                <a:xfrm rot="10800000">
                  <a:off x="7579530" y="25411953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7" name="Multiply 26"/>
                <p:cNvSpPr/>
                <p:nvPr/>
              </p:nvSpPr>
              <p:spPr>
                <a:xfrm>
                  <a:off x="7161687" y="25510217"/>
                  <a:ext cx="1409952" cy="415250"/>
                </a:xfrm>
                <a:prstGeom prst="mathMultiply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8" name="Down Arrow 27"/>
                <p:cNvSpPr/>
                <p:nvPr/>
              </p:nvSpPr>
              <p:spPr>
                <a:xfrm>
                  <a:off x="7579531" y="23236699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29" name="Multiply 28"/>
                <p:cNvSpPr/>
                <p:nvPr/>
              </p:nvSpPr>
              <p:spPr>
                <a:xfrm>
                  <a:off x="7161687" y="23348361"/>
                  <a:ext cx="1409952" cy="415250"/>
                </a:xfrm>
                <a:prstGeom prst="mathMultiply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0" name="Down Arrow 29"/>
                <p:cNvSpPr/>
                <p:nvPr/>
              </p:nvSpPr>
              <p:spPr>
                <a:xfrm>
                  <a:off x="9855828" y="24375930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1" name="Down Arrow 30"/>
                <p:cNvSpPr/>
                <p:nvPr/>
              </p:nvSpPr>
              <p:spPr>
                <a:xfrm rot="10800000">
                  <a:off x="9855828" y="23199513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2" name="Down Arrow 31"/>
                <p:cNvSpPr/>
                <p:nvPr/>
              </p:nvSpPr>
              <p:spPr>
                <a:xfrm rot="10800000">
                  <a:off x="12243169" y="24336072"/>
                  <a:ext cx="540000" cy="1629226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3" name="Down Arrow 32"/>
                <p:cNvSpPr/>
                <p:nvPr/>
              </p:nvSpPr>
              <p:spPr>
                <a:xfrm rot="10800000">
                  <a:off x="12258748" y="25424936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4" name="Multiply 33"/>
                <p:cNvSpPr/>
                <p:nvPr/>
              </p:nvSpPr>
              <p:spPr>
                <a:xfrm>
                  <a:off x="11822963" y="25577970"/>
                  <a:ext cx="1409952" cy="415250"/>
                </a:xfrm>
                <a:prstGeom prst="mathMultiply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5" name="Multiply 34"/>
                <p:cNvSpPr/>
                <p:nvPr/>
              </p:nvSpPr>
              <p:spPr>
                <a:xfrm>
                  <a:off x="9416694" y="23363043"/>
                  <a:ext cx="1409952" cy="415250"/>
                </a:xfrm>
                <a:prstGeom prst="mathMultiply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8" name="Down Arrow 37"/>
                <p:cNvSpPr/>
                <p:nvPr/>
              </p:nvSpPr>
              <p:spPr>
                <a:xfrm>
                  <a:off x="16981015" y="23221451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39" name="Multiply 38"/>
                <p:cNvSpPr/>
                <p:nvPr/>
              </p:nvSpPr>
              <p:spPr>
                <a:xfrm>
                  <a:off x="16563171" y="23333113"/>
                  <a:ext cx="1409952" cy="415250"/>
                </a:xfrm>
                <a:prstGeom prst="mathMultiply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40" name="Down Arrow 39"/>
                <p:cNvSpPr/>
                <p:nvPr/>
              </p:nvSpPr>
              <p:spPr>
                <a:xfrm rot="10800000">
                  <a:off x="16993915" y="24336072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41" name="Down Arrow 40"/>
                <p:cNvSpPr/>
                <p:nvPr/>
              </p:nvSpPr>
              <p:spPr>
                <a:xfrm>
                  <a:off x="16994840" y="25482461"/>
                  <a:ext cx="540000" cy="54000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cxnSp>
            <p:nvCxnSpPr>
              <p:cNvPr id="9" name="Straight Arrow Connector 8"/>
              <p:cNvCxnSpPr/>
              <p:nvPr/>
            </p:nvCxnSpPr>
            <p:spPr>
              <a:xfrm>
                <a:off x="1665115" y="27343993"/>
                <a:ext cx="19143835" cy="0"/>
              </a:xfrm>
              <a:prstGeom prst="straightConnector1">
                <a:avLst/>
              </a:prstGeom>
              <a:ln w="57150" cmpd="sng">
                <a:solidFill>
                  <a:schemeClr val="tx1"/>
                </a:solidFill>
                <a:tailEnd type="triangle" w="sm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9"/>
              <p:cNvGrpSpPr/>
              <p:nvPr/>
            </p:nvGrpSpPr>
            <p:grpSpPr>
              <a:xfrm>
                <a:off x="2768293" y="27316073"/>
                <a:ext cx="17382162" cy="461666"/>
                <a:chOff x="2768293" y="27316073"/>
                <a:chExt cx="17382162" cy="461666"/>
              </a:xfrm>
            </p:grpSpPr>
            <p:sp>
              <p:nvSpPr>
                <p:cNvPr id="11" name="TextBox 10"/>
                <p:cNvSpPr txBox="1"/>
                <p:nvPr/>
              </p:nvSpPr>
              <p:spPr>
                <a:xfrm>
                  <a:off x="2768293" y="27316074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Calibri" charset="0"/>
                      <a:ea typeface="Calibri" charset="0"/>
                      <a:cs typeface="Calibri" charset="0"/>
                    </a:rPr>
                    <a:t>Slot 1</a:t>
                  </a:r>
                  <a:endParaRPr lang="en-US" sz="240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5168124" y="27316073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smtClean="0">
                      <a:latin typeface="Calibri" charset="0"/>
                      <a:ea typeface="Calibri" charset="0"/>
                      <a:cs typeface="Calibri" charset="0"/>
                    </a:rPr>
                    <a:t>Slot 2</a:t>
                  </a:r>
                  <a:endParaRPr lang="en-US" sz="240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7553244" y="27316073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smtClean="0">
                      <a:latin typeface="Calibri" charset="0"/>
                      <a:ea typeface="Calibri" charset="0"/>
                      <a:cs typeface="Calibri" charset="0"/>
                    </a:rPr>
                    <a:t>Slot 3</a:t>
                  </a:r>
                  <a:endParaRPr lang="en-US" sz="240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9880401" y="27316073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Calibri" charset="0"/>
                      <a:ea typeface="Calibri" charset="0"/>
                      <a:cs typeface="Calibri" charset="0"/>
                    </a:rPr>
                    <a:t>Slot 4</a:t>
                  </a:r>
                  <a:endParaRPr lang="en-US" sz="240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2216883" y="27316073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Calibri" charset="0"/>
                      <a:ea typeface="Calibri" charset="0"/>
                      <a:cs typeface="Calibri" charset="0"/>
                    </a:rPr>
                    <a:t>Slot 5</a:t>
                  </a:r>
                  <a:endParaRPr lang="en-US" sz="240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4503884" y="27316073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Calibri" charset="0"/>
                      <a:ea typeface="Calibri" charset="0"/>
                      <a:cs typeface="Calibri" charset="0"/>
                    </a:rPr>
                    <a:t>Slot 6</a:t>
                  </a:r>
                  <a:endParaRPr lang="en-US" sz="240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16873671" y="27316073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Calibri" charset="0"/>
                      <a:ea typeface="Calibri" charset="0"/>
                      <a:cs typeface="Calibri" charset="0"/>
                    </a:rPr>
                    <a:t>Slot 7</a:t>
                  </a:r>
                  <a:endParaRPr lang="en-US" sz="240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19265276" y="27316073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Calibri" charset="0"/>
                      <a:ea typeface="Calibri" charset="0"/>
                      <a:cs typeface="Calibri" charset="0"/>
                    </a:rPr>
                    <a:t>Slot 8</a:t>
                  </a:r>
                  <a:endParaRPr lang="en-US" sz="240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</p:grpSp>
      </p:grpSp>
      <p:grpSp>
        <p:nvGrpSpPr>
          <p:cNvPr id="103" name="Group 102"/>
          <p:cNvGrpSpPr/>
          <p:nvPr/>
        </p:nvGrpSpPr>
        <p:grpSpPr>
          <a:xfrm>
            <a:off x="-321651" y="-152406"/>
            <a:ext cx="2375527" cy="1940844"/>
            <a:chOff x="23988379" y="18957869"/>
            <a:chExt cx="3609629" cy="3662971"/>
          </a:xfrm>
        </p:grpSpPr>
        <p:grpSp>
          <p:nvGrpSpPr>
            <p:cNvPr id="104" name="Group 103"/>
            <p:cNvGrpSpPr/>
            <p:nvPr/>
          </p:nvGrpSpPr>
          <p:grpSpPr>
            <a:xfrm rot="547704">
              <a:off x="23988379" y="18957869"/>
              <a:ext cx="1955701" cy="2493934"/>
              <a:chOff x="1919893" y="-695289"/>
              <a:chExt cx="1062964" cy="1572210"/>
            </a:xfrm>
          </p:grpSpPr>
          <p:sp>
            <p:nvSpPr>
              <p:cNvPr id="115" name="Block Arc 114"/>
              <p:cNvSpPr/>
              <p:nvPr/>
            </p:nvSpPr>
            <p:spPr>
              <a:xfrm rot="5400000">
                <a:off x="1951756" y="-174096"/>
                <a:ext cx="797051" cy="503790"/>
              </a:xfrm>
              <a:prstGeom prst="blockArc">
                <a:avLst>
                  <a:gd name="adj1" fmla="val 12224513"/>
                  <a:gd name="adj2" fmla="val 20128487"/>
                  <a:gd name="adj3" fmla="val 9793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sz="4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Block Arc 115"/>
              <p:cNvSpPr/>
              <p:nvPr/>
            </p:nvSpPr>
            <p:spPr>
              <a:xfrm rot="5400000">
                <a:off x="1794878" y="-300043"/>
                <a:ext cx="1195576" cy="755685"/>
              </a:xfrm>
              <a:prstGeom prst="blockArc">
                <a:avLst>
                  <a:gd name="adj1" fmla="val 12187724"/>
                  <a:gd name="adj2" fmla="val 20205688"/>
                  <a:gd name="adj3" fmla="val 7744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sz="1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Block Arc 116"/>
              <p:cNvSpPr/>
              <p:nvPr/>
            </p:nvSpPr>
            <p:spPr>
              <a:xfrm rot="5400000">
                <a:off x="1665270" y="-440666"/>
                <a:ext cx="1572210" cy="1062964"/>
              </a:xfrm>
              <a:prstGeom prst="blockArc">
                <a:avLst>
                  <a:gd name="adj1" fmla="val 12189875"/>
                  <a:gd name="adj2" fmla="val 20253306"/>
                  <a:gd name="adj3" fmla="val 8075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24544284" y="19882922"/>
              <a:ext cx="3053724" cy="2737918"/>
              <a:chOff x="24496475" y="19792470"/>
              <a:chExt cx="3053724" cy="2737918"/>
            </a:xfrm>
          </p:grpSpPr>
          <p:grpSp>
            <p:nvGrpSpPr>
              <p:cNvPr id="106" name="Group 105"/>
              <p:cNvGrpSpPr/>
              <p:nvPr/>
            </p:nvGrpSpPr>
            <p:grpSpPr>
              <a:xfrm>
                <a:off x="25826790" y="19792470"/>
                <a:ext cx="1723409" cy="2737918"/>
                <a:chOff x="25718992" y="21636651"/>
                <a:chExt cx="1723409" cy="2737918"/>
              </a:xfrm>
            </p:grpSpPr>
            <p:sp>
              <p:nvSpPr>
                <p:cNvPr id="109" name="Oval 108"/>
                <p:cNvSpPr>
                  <a:spLocks noChangeAspect="1"/>
                </p:cNvSpPr>
                <p:nvPr/>
              </p:nvSpPr>
              <p:spPr>
                <a:xfrm>
                  <a:off x="25718992" y="21636651"/>
                  <a:ext cx="540202" cy="557408"/>
                </a:xfrm>
                <a:prstGeom prst="ellipse">
                  <a:avLst/>
                </a:prstGeom>
                <a:solidFill>
                  <a:srgbClr val="8EA9DB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0" tIns="0" rIns="0" bIns="0" rtlCol="0" anchor="b" anchorCtr="0">
                  <a:noAutofit/>
                </a:bodyPr>
                <a:lstStyle/>
                <a:p>
                  <a:pPr algn="ctr"/>
                  <a:r>
                    <a:rPr lang="en-US" sz="2000" b="1" dirty="0" smtClean="0"/>
                    <a:t>F</a:t>
                  </a:r>
                  <a:endParaRPr lang="en-US" sz="2000" b="1" dirty="0"/>
                </a:p>
              </p:txBody>
            </p:sp>
            <p:sp>
              <p:nvSpPr>
                <p:cNvPr id="110" name="Oval 109"/>
                <p:cNvSpPr>
                  <a:spLocks noChangeAspect="1"/>
                </p:cNvSpPr>
                <p:nvPr/>
              </p:nvSpPr>
              <p:spPr>
                <a:xfrm>
                  <a:off x="26902199" y="22790953"/>
                  <a:ext cx="540202" cy="557408"/>
                </a:xfrm>
                <a:prstGeom prst="ellipse">
                  <a:avLst/>
                </a:prstGeom>
                <a:solidFill>
                  <a:srgbClr val="FFDA66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0" tIns="0" rIns="0" bIns="0" rtlCol="0" anchor="b" anchorCtr="0">
                  <a:noAutofit/>
                </a:bodyPr>
                <a:lstStyle/>
                <a:p>
                  <a:pPr algn="ctr"/>
                  <a:r>
                    <a:rPr lang="en-US" sz="2000" b="1" dirty="0" smtClean="0"/>
                    <a:t>D</a:t>
                  </a:r>
                  <a:endParaRPr lang="en-US" sz="2000" b="1" dirty="0"/>
                </a:p>
              </p:txBody>
            </p:sp>
            <p:sp>
              <p:nvSpPr>
                <p:cNvPr id="111" name="Oval 110"/>
                <p:cNvSpPr>
                  <a:spLocks noChangeAspect="1"/>
                </p:cNvSpPr>
                <p:nvPr/>
              </p:nvSpPr>
              <p:spPr>
                <a:xfrm>
                  <a:off x="25718992" y="23817161"/>
                  <a:ext cx="540202" cy="557408"/>
                </a:xfrm>
                <a:prstGeom prst="ellipse">
                  <a:avLst/>
                </a:prstGeom>
                <a:solidFill>
                  <a:srgbClr val="F3B18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none" lIns="0" tIns="0" rIns="0" bIns="0" rtlCol="0" anchor="b" anchorCtr="0">
                  <a:noAutofit/>
                </a:bodyPr>
                <a:lstStyle/>
                <a:p>
                  <a:pPr algn="ctr"/>
                  <a:r>
                    <a:rPr lang="en-US" sz="2000" b="1" dirty="0" smtClean="0"/>
                    <a:t>S2</a:t>
                  </a:r>
                  <a:endParaRPr lang="en-US" sz="2000" b="1" dirty="0"/>
                </a:p>
              </p:txBody>
            </p:sp>
            <p:cxnSp>
              <p:nvCxnSpPr>
                <p:cNvPr id="112" name="Straight Arrow Connector 111"/>
                <p:cNvCxnSpPr/>
                <p:nvPr/>
              </p:nvCxnSpPr>
              <p:spPr>
                <a:xfrm flipV="1">
                  <a:off x="25989093" y="22194059"/>
                  <a:ext cx="0" cy="162310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Arrow Connector 112"/>
                <p:cNvCxnSpPr/>
                <p:nvPr/>
              </p:nvCxnSpPr>
              <p:spPr>
                <a:xfrm flipH="1" flipV="1">
                  <a:off x="26180082" y="22112427"/>
                  <a:ext cx="801228" cy="76015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Arrow Connector 113"/>
                <p:cNvCxnSpPr/>
                <p:nvPr/>
              </p:nvCxnSpPr>
              <p:spPr>
                <a:xfrm flipH="1">
                  <a:off x="26180082" y="23266730"/>
                  <a:ext cx="801228" cy="63206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7" name="Oval 106"/>
              <p:cNvSpPr>
                <a:spLocks noChangeAspect="1"/>
              </p:cNvSpPr>
              <p:nvPr/>
            </p:nvSpPr>
            <p:spPr>
              <a:xfrm>
                <a:off x="24496475" y="19792470"/>
                <a:ext cx="540202" cy="557408"/>
              </a:xfrm>
              <a:prstGeom prst="ellipse">
                <a:avLst/>
              </a:prstGeom>
              <a:solidFill>
                <a:srgbClr val="A9D08E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lIns="0" tIns="0" rIns="0" bIns="0" rtlCol="0" anchor="b" anchorCtr="0">
                <a:noAutofit/>
              </a:bodyPr>
              <a:lstStyle/>
              <a:p>
                <a:pPr algn="ctr"/>
                <a:r>
                  <a:rPr lang="en-US" sz="2000" b="1" dirty="0" smtClean="0"/>
                  <a:t>S1</a:t>
                </a:r>
                <a:endParaRPr lang="en-US" sz="2000" b="1" dirty="0"/>
              </a:p>
            </p:txBody>
          </p:sp>
          <p:cxnSp>
            <p:nvCxnSpPr>
              <p:cNvPr id="108" name="Straight Arrow Connector 107"/>
              <p:cNvCxnSpPr/>
              <p:nvPr/>
            </p:nvCxnSpPr>
            <p:spPr>
              <a:xfrm flipH="1">
                <a:off x="25036677" y="20071174"/>
                <a:ext cx="79011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8" name="Title 2"/>
          <p:cNvSpPr>
            <a:spLocks noGrp="1"/>
          </p:cNvSpPr>
          <p:nvPr>
            <p:ph type="title"/>
          </p:nvPr>
        </p:nvSpPr>
        <p:spPr>
          <a:xfrm>
            <a:off x="2225660" y="-182285"/>
            <a:ext cx="6486054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Example Scenario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4766" y="1784741"/>
            <a:ext cx="5471748" cy="5069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7840690" y="1788437"/>
            <a:ext cx="2519734" cy="5069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-1884012" y="1773981"/>
            <a:ext cx="2519734" cy="5069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949900" y="2513124"/>
            <a:ext cx="551882" cy="3902515"/>
            <a:chOff x="4949900" y="2513124"/>
            <a:chExt cx="551882" cy="3902515"/>
          </a:xfrm>
        </p:grpSpPr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952923" y="2513124"/>
              <a:ext cx="540202" cy="557408"/>
            </a:xfrm>
            <a:prstGeom prst="ellipse">
              <a:avLst/>
            </a:prstGeom>
            <a:solidFill>
              <a:srgbClr val="A9D08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0" tIns="0" rIns="0" bIns="0" rtlCol="0" anchor="b" anchorCtr="0">
              <a:noAutofit/>
            </a:bodyPr>
            <a:lstStyle/>
            <a:p>
              <a:pPr algn="ctr"/>
              <a:r>
                <a:rPr lang="en-US" sz="2400" b="1" dirty="0" smtClean="0">
                  <a:latin typeface="Calibri" charset="0"/>
                  <a:ea typeface="Calibri" charset="0"/>
                  <a:cs typeface="Calibri" charset="0"/>
                </a:rPr>
                <a:t>S1</a:t>
              </a:r>
              <a:endParaRPr lang="en-US" sz="2400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3" name="Oval 82"/>
            <p:cNvSpPr>
              <a:spLocks noChangeAspect="1"/>
            </p:cNvSpPr>
            <p:nvPr/>
          </p:nvSpPr>
          <p:spPr>
            <a:xfrm>
              <a:off x="4961580" y="3615128"/>
              <a:ext cx="540202" cy="557408"/>
            </a:xfrm>
            <a:prstGeom prst="ellipse">
              <a:avLst/>
            </a:prstGeom>
            <a:solidFill>
              <a:srgbClr val="8EA9D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0" tIns="0" rIns="0" bIns="0" rtlCol="0" anchor="b" anchorCtr="0">
              <a:noAutofit/>
            </a:bodyPr>
            <a:lstStyle/>
            <a:p>
              <a:pPr algn="ctr"/>
              <a:r>
                <a:rPr lang="en-US" sz="2400" b="1" dirty="0" smtClean="0">
                  <a:latin typeface="Calibri" charset="0"/>
                  <a:ea typeface="Calibri" charset="0"/>
                  <a:cs typeface="Calibri" charset="0"/>
                </a:rPr>
                <a:t>F</a:t>
              </a:r>
              <a:endParaRPr lang="en-US" sz="2400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4" name="Oval 83"/>
            <p:cNvSpPr>
              <a:spLocks noChangeAspect="1"/>
            </p:cNvSpPr>
            <p:nvPr/>
          </p:nvSpPr>
          <p:spPr>
            <a:xfrm>
              <a:off x="4949900" y="4717497"/>
              <a:ext cx="540202" cy="557408"/>
            </a:xfrm>
            <a:prstGeom prst="ellipse">
              <a:avLst/>
            </a:prstGeom>
            <a:solidFill>
              <a:srgbClr val="FFDA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0" tIns="0" rIns="0" bIns="0" rtlCol="0" anchor="b" anchorCtr="0">
              <a:noAutofit/>
            </a:bodyPr>
            <a:lstStyle/>
            <a:p>
              <a:pPr algn="ctr"/>
              <a:r>
                <a:rPr lang="en-US" sz="2400" b="1" dirty="0" smtClean="0">
                  <a:latin typeface="Calibri" charset="0"/>
                  <a:ea typeface="Calibri" charset="0"/>
                  <a:cs typeface="Calibri" charset="0"/>
                </a:rPr>
                <a:t>D</a:t>
              </a:r>
              <a:endParaRPr lang="en-US" sz="2400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5" name="Oval 84"/>
            <p:cNvSpPr>
              <a:spLocks noChangeAspect="1"/>
            </p:cNvSpPr>
            <p:nvPr/>
          </p:nvSpPr>
          <p:spPr>
            <a:xfrm>
              <a:off x="4956312" y="5858231"/>
              <a:ext cx="540202" cy="557408"/>
            </a:xfrm>
            <a:prstGeom prst="ellipse">
              <a:avLst/>
            </a:prstGeom>
            <a:solidFill>
              <a:srgbClr val="F3B18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0" tIns="0" rIns="0" bIns="0" rtlCol="0" anchor="b" anchorCtr="0">
              <a:noAutofit/>
            </a:bodyPr>
            <a:lstStyle/>
            <a:p>
              <a:pPr algn="ctr"/>
              <a:r>
                <a:rPr lang="en-US" sz="2400" b="1" dirty="0" smtClean="0">
                  <a:latin typeface="Calibri" charset="0"/>
                  <a:ea typeface="Calibri" charset="0"/>
                  <a:cs typeface="Calibri" charset="0"/>
                </a:rPr>
                <a:t>S2</a:t>
              </a:r>
              <a:endParaRPr lang="en-US" sz="2400" b="1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6947816" y="1810766"/>
            <a:ext cx="1091791" cy="5069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4866702" y="1806664"/>
            <a:ext cx="3295561" cy="5069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5" name="Picture 12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95477" y="3300366"/>
            <a:ext cx="979507" cy="979507"/>
          </a:xfrm>
          <a:prstGeom prst="rect">
            <a:avLst/>
          </a:prstGeom>
          <a:ln>
            <a:noFill/>
          </a:ln>
        </p:spPr>
      </p:pic>
      <p:sp>
        <p:nvSpPr>
          <p:cNvPr id="3" name="Cloud 2"/>
          <p:cNvSpPr/>
          <p:nvPr/>
        </p:nvSpPr>
        <p:spPr>
          <a:xfrm>
            <a:off x="994901" y="4450616"/>
            <a:ext cx="3966019" cy="151979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Progress flags only:</a:t>
            </a:r>
          </a:p>
          <a:p>
            <a:pPr algn="ctr"/>
            <a:r>
              <a:rPr lang="en-US" sz="2400" dirty="0" smtClean="0"/>
              <a:t>Risk missing data</a:t>
            </a:r>
          </a:p>
        </p:txBody>
      </p:sp>
      <p:grpSp>
        <p:nvGrpSpPr>
          <p:cNvPr id="126" name="Group 125"/>
          <p:cNvGrpSpPr/>
          <p:nvPr/>
        </p:nvGrpSpPr>
        <p:grpSpPr>
          <a:xfrm>
            <a:off x="2196337" y="770608"/>
            <a:ext cx="6515378" cy="1189968"/>
            <a:chOff x="2196337" y="770608"/>
            <a:chExt cx="6515378" cy="1189968"/>
          </a:xfrm>
        </p:grpSpPr>
        <p:grpSp>
          <p:nvGrpSpPr>
            <p:cNvPr id="127" name="Group 126"/>
            <p:cNvGrpSpPr/>
            <p:nvPr/>
          </p:nvGrpSpPr>
          <p:grpSpPr>
            <a:xfrm>
              <a:off x="2196337" y="770608"/>
              <a:ext cx="6515378" cy="861672"/>
              <a:chOff x="344795" y="5624862"/>
              <a:chExt cx="6515378" cy="861672"/>
            </a:xfrm>
          </p:grpSpPr>
          <p:grpSp>
            <p:nvGrpSpPr>
              <p:cNvPr id="131" name="Group 130"/>
              <p:cNvGrpSpPr/>
              <p:nvPr/>
            </p:nvGrpSpPr>
            <p:grpSpPr>
              <a:xfrm>
                <a:off x="5274474" y="5626625"/>
                <a:ext cx="1585699" cy="841276"/>
                <a:chOff x="2389384" y="5893303"/>
                <a:chExt cx="486915" cy="264581"/>
              </a:xfrm>
            </p:grpSpPr>
            <p:sp>
              <p:nvSpPr>
                <p:cNvPr id="142" name="Rectangle 141"/>
                <p:cNvSpPr/>
                <p:nvPr/>
              </p:nvSpPr>
              <p:spPr>
                <a:xfrm rot="5400000">
                  <a:off x="2388448" y="5994132"/>
                  <a:ext cx="79254" cy="77381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lIns="0" tIns="0" rIns="0" bIns="0" rtlCol="0" anchor="ctr"/>
                <a:lstStyle/>
                <a:p>
                  <a:pPr algn="ctr"/>
                  <a:r>
                    <a:rPr lang="en-US" sz="2000" dirty="0">
                      <a:solidFill>
                        <a:schemeClr val="tx1"/>
                      </a:solidFill>
                      <a:ea typeface="Calibri" charset="0"/>
                      <a:cs typeface="Calibri" charset="0"/>
                    </a:rPr>
                    <a:t>-</a:t>
                  </a:r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2485468" y="5893303"/>
                  <a:ext cx="390831" cy="2645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r>
                    <a:rPr lang="en-US" sz="2000" dirty="0" smtClean="0">
                      <a:solidFill>
                        <a:srgbClr val="000000"/>
                      </a:solidFill>
                      <a:ea typeface="Calibri" charset="0"/>
                      <a:cs typeface="Calibri" charset="0"/>
                    </a:rPr>
                    <a:t>Flag not set</a:t>
                  </a:r>
                  <a:endParaRPr lang="en-US" sz="2000" dirty="0">
                    <a:solidFill>
                      <a:srgbClr val="000000"/>
                    </a:solidFill>
                    <a:ea typeface="Calibri" charset="0"/>
                    <a:cs typeface="Calibri" charset="0"/>
                  </a:endParaRPr>
                </a:p>
              </p:txBody>
            </p:sp>
          </p:grpSp>
          <p:grpSp>
            <p:nvGrpSpPr>
              <p:cNvPr id="132" name="Group 131"/>
              <p:cNvGrpSpPr/>
              <p:nvPr/>
            </p:nvGrpSpPr>
            <p:grpSpPr>
              <a:xfrm>
                <a:off x="344795" y="5624862"/>
                <a:ext cx="1923690" cy="841276"/>
                <a:chOff x="347814" y="5645258"/>
                <a:chExt cx="1923690" cy="841276"/>
              </a:xfrm>
            </p:grpSpPr>
            <p:sp>
              <p:nvSpPr>
                <p:cNvPr id="140" name="Down Arrow 139"/>
                <p:cNvSpPr>
                  <a:spLocks noChangeAspect="1"/>
                </p:cNvSpPr>
                <p:nvPr/>
              </p:nvSpPr>
              <p:spPr>
                <a:xfrm>
                  <a:off x="347814" y="5890012"/>
                  <a:ext cx="382299" cy="351762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824562" y="5645258"/>
                  <a:ext cx="1446942" cy="841276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r>
                    <a:rPr lang="en-US" sz="2000" dirty="0">
                      <a:solidFill>
                        <a:srgbClr val="000000"/>
                      </a:solidFill>
                      <a:ea typeface="Calibri" charset="0"/>
                      <a:cs typeface="Calibri" charset="0"/>
                    </a:rPr>
                    <a:t>TX Success</a:t>
                  </a: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1946357" y="5626625"/>
                <a:ext cx="2235534" cy="841276"/>
                <a:chOff x="1946357" y="5626625"/>
                <a:chExt cx="2235534" cy="841276"/>
              </a:xfrm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2703933" y="5626625"/>
                  <a:ext cx="1477958" cy="8412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r>
                    <a:rPr lang="en-US" sz="2000" dirty="0">
                      <a:solidFill>
                        <a:srgbClr val="000000"/>
                      </a:solidFill>
                      <a:ea typeface="Calibri" charset="0"/>
                      <a:cs typeface="Calibri" charset="0"/>
                    </a:rPr>
                    <a:t>TX Failure</a:t>
                  </a:r>
                </a:p>
              </p:txBody>
            </p:sp>
            <p:sp>
              <p:nvSpPr>
                <p:cNvPr id="138" name="Down Arrow 137"/>
                <p:cNvSpPr/>
                <p:nvPr/>
              </p:nvSpPr>
              <p:spPr>
                <a:xfrm>
                  <a:off x="2211548" y="5908419"/>
                  <a:ext cx="342719" cy="342720"/>
                </a:xfrm>
                <a:prstGeom prst="downArrow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39" name="Multiply 138"/>
                <p:cNvSpPr/>
                <p:nvPr/>
              </p:nvSpPr>
              <p:spPr>
                <a:xfrm>
                  <a:off x="1946357" y="5979287"/>
                  <a:ext cx="894847" cy="263545"/>
                </a:xfrm>
                <a:prstGeom prst="mathMultiply">
                  <a:avLst/>
                </a:prstGeom>
                <a:solidFill>
                  <a:srgbClr val="7F7F7F"/>
                </a:solidFill>
                <a:ln w="6350">
                  <a:solidFill>
                    <a:srgbClr val="40404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ea typeface="Calibri" charset="0"/>
                    <a:cs typeface="Calibri" charset="0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3820391" y="5645258"/>
                <a:ext cx="1664264" cy="841276"/>
                <a:chOff x="3820391" y="5645258"/>
                <a:chExt cx="1664264" cy="841276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 rot="5400000">
                  <a:off x="3820391" y="5959941"/>
                  <a:ext cx="252000" cy="252000"/>
                </a:xfrm>
                <a:prstGeom prst="rect">
                  <a:avLst/>
                </a:prstGeom>
                <a:noFill/>
                <a:ln w="6350"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lIns="0" tIns="0" rIns="0" bIns="0" rtlCol="0" anchor="ctr"/>
                <a:lstStyle/>
                <a:p>
                  <a:pPr algn="ctr"/>
                  <a:r>
                    <a:rPr lang="en-US" sz="2000" dirty="0">
                      <a:solidFill>
                        <a:schemeClr val="tx1"/>
                      </a:solidFill>
                      <a:ea typeface="Calibri" charset="0"/>
                      <a:cs typeface="Calibri" charset="0"/>
                    </a:rPr>
                    <a:t>X</a:t>
                  </a:r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4225227" y="5645258"/>
                  <a:ext cx="1259428" cy="8412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r>
                    <a:rPr lang="en-US" sz="2000" dirty="0" smtClean="0">
                      <a:solidFill>
                        <a:srgbClr val="000000"/>
                      </a:solidFill>
                      <a:ea typeface="Calibri" charset="0"/>
                      <a:cs typeface="Calibri" charset="0"/>
                    </a:rPr>
                    <a:t>Flag set</a:t>
                  </a:r>
                  <a:endParaRPr lang="en-US" sz="2000" dirty="0">
                    <a:solidFill>
                      <a:srgbClr val="000000"/>
                    </a:solidFill>
                    <a:ea typeface="Calibri" charset="0"/>
                    <a:cs typeface="Calibri" charset="0"/>
                  </a:endParaRPr>
                </a:p>
              </p:txBody>
            </p:sp>
          </p:grpSp>
        </p:grpSp>
        <p:grpSp>
          <p:nvGrpSpPr>
            <p:cNvPr id="128" name="Group 127"/>
            <p:cNvGrpSpPr/>
            <p:nvPr/>
          </p:nvGrpSpPr>
          <p:grpSpPr>
            <a:xfrm>
              <a:off x="5675622" y="1119300"/>
              <a:ext cx="1808162" cy="841276"/>
              <a:chOff x="5675622" y="1119300"/>
              <a:chExt cx="1808162" cy="841276"/>
            </a:xfrm>
          </p:grpSpPr>
          <p:sp>
            <p:nvSpPr>
              <p:cNvPr id="129" name="Rectangle 128"/>
              <p:cNvSpPr/>
              <p:nvPr/>
            </p:nvSpPr>
            <p:spPr>
              <a:xfrm rot="5400000">
                <a:off x="5675622" y="1420691"/>
                <a:ext cx="252000" cy="25200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0" rtlCol="0" anchor="ctr"/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ea typeface="Calibri" charset="0"/>
                    <a:cs typeface="Calibri" charset="0"/>
                  </a:rPr>
                  <a:t>X</a:t>
                </a: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6082751" y="1119300"/>
                <a:ext cx="1401033" cy="84127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sz="2000" dirty="0" smtClean="0">
                    <a:solidFill>
                      <a:srgbClr val="000000"/>
                    </a:solidFill>
                    <a:ea typeface="Calibri" charset="0"/>
                    <a:cs typeface="Calibri" charset="0"/>
                  </a:rPr>
                  <a:t>Flag changed</a:t>
                </a:r>
                <a:endParaRPr lang="en-US" sz="2000" dirty="0">
                  <a:solidFill>
                    <a:srgbClr val="000000"/>
                  </a:solidFill>
                  <a:ea typeface="Calibri" charset="0"/>
                  <a:cs typeface="Calibri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430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123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373"/>
          <p:cNvSpPr>
            <a:spLocks noGrp="1" noChangeArrowheads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US" b="1" dirty="0" smtClean="0">
                <a:latin typeface="+mn-lt"/>
              </a:rPr>
              <a:t>Glossy-based</a:t>
            </a:r>
            <a:r>
              <a:rPr lang="en-US" dirty="0" smtClean="0">
                <a:latin typeface="+mn-lt"/>
              </a:rPr>
              <a:t> solutions outperform</a:t>
            </a:r>
          </a:p>
          <a:p>
            <a:r>
              <a:rPr lang="en-US" dirty="0" smtClean="0">
                <a:latin typeface="+mn-lt"/>
              </a:rPr>
              <a:t>Short slots (0.7 </a:t>
            </a:r>
            <a:r>
              <a:rPr lang="en-US" dirty="0" err="1" smtClean="0">
                <a:latin typeface="+mn-lt"/>
              </a:rPr>
              <a:t>ms</a:t>
            </a:r>
            <a:r>
              <a:rPr lang="en-US" dirty="0" smtClean="0">
                <a:latin typeface="+mn-lt"/>
              </a:rPr>
              <a:t>)</a:t>
            </a:r>
          </a:p>
          <a:p>
            <a:r>
              <a:rPr lang="en-US" dirty="0" smtClean="0">
                <a:latin typeface="+mn-lt"/>
              </a:rPr>
              <a:t>Rx-</a:t>
            </a:r>
            <a:r>
              <a:rPr lang="en-US" dirty="0" err="1" smtClean="0">
                <a:latin typeface="+mn-lt"/>
              </a:rPr>
              <a:t>tx</a:t>
            </a:r>
            <a:r>
              <a:rPr lang="en-US" dirty="0" smtClean="0">
                <a:latin typeface="+mn-lt"/>
              </a:rPr>
              <a:t>-</a:t>
            </a:r>
            <a:r>
              <a:rPr lang="en-US" dirty="0" err="1" smtClean="0">
                <a:latin typeface="+mn-lt"/>
              </a:rPr>
              <a:t>tx-tx</a:t>
            </a:r>
            <a:r>
              <a:rPr lang="en-US" dirty="0" smtClean="0">
                <a:latin typeface="+mn-lt"/>
              </a:rPr>
              <a:t> policy </a:t>
            </a:r>
          </a:p>
          <a:p>
            <a:pPr marL="457200" lvl="1" indent="0">
              <a:buNone/>
            </a:pPr>
            <a:r>
              <a:rPr lang="en-US" dirty="0" smtClean="0">
                <a:latin typeface="+mn-lt"/>
                <a:sym typeface="Wingdings"/>
              </a:rPr>
              <a:t> more retransmissions</a:t>
            </a:r>
          </a:p>
          <a:p>
            <a:r>
              <a:rPr lang="en-US" dirty="0" smtClean="0">
                <a:latin typeface="+mn-lt"/>
                <a:sym typeface="Wingdings"/>
              </a:rPr>
              <a:t>Constructive interference</a:t>
            </a:r>
          </a:p>
          <a:p>
            <a:r>
              <a:rPr lang="en-US" dirty="0" smtClean="0">
                <a:latin typeface="+mn-lt"/>
                <a:sym typeface="Wingdings"/>
              </a:rPr>
              <a:t>Top 3 solutions in 2017, and top 2 this year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Reflections:</a:t>
            </a:r>
            <a:br>
              <a:rPr lang="en-US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Capture-based vs. Glossy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70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373"/>
          <p:cNvSpPr>
            <a:spLocks noGrp="1" noChangeArrowheads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US" b="1" dirty="0" smtClean="0">
                <a:latin typeface="+mn-lt"/>
              </a:rPr>
              <a:t>Capture-based</a:t>
            </a:r>
            <a:r>
              <a:rPr lang="en-US" dirty="0" smtClean="0">
                <a:latin typeface="+mn-lt"/>
              </a:rPr>
              <a:t> solution penalizes weak links</a:t>
            </a:r>
          </a:p>
          <a:p>
            <a:r>
              <a:rPr lang="en-US" dirty="0">
                <a:latin typeface="+mn-lt"/>
              </a:rPr>
              <a:t>Longer slots to fit flags &amp; processing (2.6 </a:t>
            </a:r>
            <a:r>
              <a:rPr lang="en-US" dirty="0" err="1">
                <a:latin typeface="+mn-lt"/>
              </a:rPr>
              <a:t>ms</a:t>
            </a:r>
            <a:r>
              <a:rPr lang="en-US" dirty="0">
                <a:latin typeface="+mn-lt"/>
              </a:rPr>
              <a:t>)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  <a:sym typeface="Wingdings"/>
              </a:rPr>
              <a:t> less </a:t>
            </a:r>
            <a:r>
              <a:rPr lang="en-US" dirty="0" smtClean="0">
                <a:latin typeface="+mn-lt"/>
                <a:sym typeface="Wingdings"/>
              </a:rPr>
              <a:t>retransmissions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  <a:sym typeface="Wingdings"/>
              </a:rPr>
              <a:t>RX </a:t>
            </a:r>
            <a:r>
              <a:rPr lang="en-US" dirty="0" err="1">
                <a:latin typeface="+mn-lt"/>
                <a:sym typeface="Wingdings"/>
              </a:rPr>
              <a:t>iff</a:t>
            </a:r>
            <a:r>
              <a:rPr lang="en-US" dirty="0">
                <a:latin typeface="+mn-lt"/>
                <a:sym typeface="Wingdings"/>
              </a:rPr>
              <a:t> RSSI &gt; noise-sum + 3dB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High interference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  <a:sym typeface="Wingdings"/>
              </a:rPr>
              <a:t> </a:t>
            </a:r>
            <a:r>
              <a:rPr lang="en-US" dirty="0" smtClean="0">
                <a:latin typeface="+mn-lt"/>
                <a:sym typeface="Wingdings"/>
              </a:rPr>
              <a:t>weak / border-line links</a:t>
            </a:r>
            <a:endParaRPr lang="en-US" dirty="0">
              <a:latin typeface="+mn-lt"/>
              <a:sym typeface="Wingdings"/>
            </a:endParaRPr>
          </a:p>
          <a:p>
            <a:r>
              <a:rPr lang="en-US" dirty="0">
                <a:latin typeface="+mn-lt"/>
                <a:sym typeface="Wingdings"/>
              </a:rPr>
              <a:t>Multiple senders with different data </a:t>
            </a:r>
            <a:br>
              <a:rPr lang="en-US" dirty="0">
                <a:latin typeface="+mn-lt"/>
                <a:sym typeface="Wingdings"/>
              </a:rPr>
            </a:br>
            <a:r>
              <a:rPr lang="en-US" dirty="0">
                <a:latin typeface="+mn-lt"/>
                <a:sym typeface="Wingdings"/>
              </a:rPr>
              <a:t> add to noise </a:t>
            </a:r>
            <a:br>
              <a:rPr lang="en-US" dirty="0">
                <a:latin typeface="+mn-lt"/>
                <a:sym typeface="Wingdings"/>
              </a:rPr>
            </a:br>
            <a:r>
              <a:rPr lang="en-US" dirty="0">
                <a:latin typeface="+mn-lt"/>
                <a:sym typeface="Wingdings"/>
              </a:rPr>
              <a:t> break weak links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sym typeface="Wingdings"/>
              </a:rPr>
              <a:t>Unlike constructive </a:t>
            </a:r>
            <a:r>
              <a:rPr lang="en-US" dirty="0" smtClean="0">
                <a:latin typeface="+mn-lt"/>
                <a:sym typeface="Wingdings"/>
              </a:rPr>
              <a:t>interference</a:t>
            </a:r>
            <a:endParaRPr lang="en-US" dirty="0">
              <a:latin typeface="+mn-lt"/>
              <a:sym typeface="Wingding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Reflections:</a:t>
            </a:r>
            <a:br>
              <a:rPr lang="en-US" dirty="0">
                <a:latin typeface="Calibri" charset="0"/>
                <a:ea typeface="Calibri" charset="0"/>
                <a:cs typeface="Calibri" charset="0"/>
              </a:rPr>
            </a:br>
            <a:r>
              <a:rPr lang="en-US" dirty="0">
                <a:latin typeface="Calibri" charset="0"/>
                <a:ea typeface="Calibri" charset="0"/>
                <a:cs typeface="Calibri" charset="0"/>
              </a:rPr>
              <a:t>Capture-based vs. Glossy</a:t>
            </a:r>
          </a:p>
        </p:txBody>
      </p:sp>
    </p:spTree>
    <p:extLst>
      <p:ext uri="{BB962C8B-B14F-4D97-AF65-F5344CB8AC3E}">
        <p14:creationId xmlns:p14="http://schemas.microsoft.com/office/powerpoint/2010/main" val="87340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ARCOZ@YFVFUPZFUVWYY57I" val="448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28315</TotalTime>
  <Words>900</Words>
  <Application>Microsoft Macintosh PowerPoint</Application>
  <PresentationFormat>On-screen Show (4:3)</PresentationFormat>
  <Paragraphs>1270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Corbel</vt:lpstr>
      <vt:lpstr>Wingdings</vt:lpstr>
      <vt:lpstr>Zapf Dingbats</vt:lpstr>
      <vt:lpstr>Office Theme</vt:lpstr>
      <vt:lpstr>Aggressive Synchronous Transmissions  with In-network Processing</vt:lpstr>
      <vt:lpstr>Goals</vt:lpstr>
      <vt:lpstr>Concurrent Wireless Transmissions (of different data)</vt:lpstr>
      <vt:lpstr>Concept</vt:lpstr>
      <vt:lpstr>Example Scenario</vt:lpstr>
      <vt:lpstr>Example Scenario</vt:lpstr>
      <vt:lpstr>Example Scenario</vt:lpstr>
      <vt:lpstr>Reflections: Capture-based vs. Glossy</vt:lpstr>
      <vt:lpstr>Reflections: Capture-based vs. Glossy</vt:lpstr>
      <vt:lpstr>PowerPoint Presentation</vt:lpstr>
      <vt:lpstr>Low level details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pTunes: Runtime Parameter Adaptation for Low-power MAC Protocols</dc:title>
  <dc:creator>user</dc:creator>
  <cp:lastModifiedBy>Microsoft Office User</cp:lastModifiedBy>
  <cp:revision>648</cp:revision>
  <dcterms:created xsi:type="dcterms:W3CDTF">2012-04-10T13:23:19Z</dcterms:created>
  <dcterms:modified xsi:type="dcterms:W3CDTF">2018-02-16T09:13:20Z</dcterms:modified>
</cp:coreProperties>
</file>